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19"/>
  </p:handoutMasterIdLst>
  <p:sldIdLst>
    <p:sldId id="310" r:id="rId3"/>
    <p:sldId id="775" r:id="rId5"/>
    <p:sldId id="785" r:id="rId6"/>
    <p:sldId id="774" r:id="rId7"/>
    <p:sldId id="745" r:id="rId8"/>
    <p:sldId id="776" r:id="rId9"/>
    <p:sldId id="786" r:id="rId10"/>
    <p:sldId id="787" r:id="rId11"/>
    <p:sldId id="777" r:id="rId12"/>
    <p:sldId id="778" r:id="rId13"/>
    <p:sldId id="779" r:id="rId14"/>
    <p:sldId id="780" r:id="rId15"/>
    <p:sldId id="782" r:id="rId16"/>
    <p:sldId id="783" r:id="rId17"/>
    <p:sldId id="784" r:id="rId18"/>
  </p:sldIdLst>
  <p:sldSz cx="12192000" cy="6858000"/>
  <p:notesSz cx="6858000" cy="9144000"/>
  <p:embeddedFontLst>
    <p:embeddedFont>
      <p:font typeface="微软雅黑" panose="020B0503020204020204" charset="-122"/>
      <p:regular r:id="rId24"/>
    </p:embeddedFont>
    <p:embeddedFont>
      <p:font typeface="黑体" panose="02010609060101010101" charset="-122"/>
      <p:regular r:id="rId25"/>
    </p:embeddedFont>
    <p:embeddedFont>
      <p:font typeface="Calibri" panose="020F0502020204030204" charset="0"/>
      <p:regular r:id="rId26"/>
      <p:bold r:id="rId27"/>
      <p:italic r:id="rId28"/>
      <p:boldItalic r:id="rId29"/>
    </p:embeddedFont>
    <p:embeddedFont>
      <p:font typeface="等线 Light" panose="02010600030101010101" charset="0"/>
      <p:regular r:id="rId30"/>
    </p:embeddedFont>
    <p:embeddedFont>
      <p:font typeface="Calibri Light" panose="020F0302020204030204" charset="0"/>
      <p:regular r:id="rId31"/>
      <p:italic r:id="rId32"/>
    </p:embeddedFont>
    <p:embeddedFont>
      <p:font typeface="等线" panose="02010600030101010101" charset="0"/>
      <p:regular r:id="rId33"/>
    </p:embeddedFont>
  </p:embeddedFontLst>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 id="2" name="1061333978@qq.com" initials="1"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094931"/>
    <a:srgbClr val="385723"/>
    <a:srgbClr val="FFFFFF"/>
    <a:srgbClr val="2B442F"/>
    <a:srgbClr val="2A442F"/>
    <a:srgbClr val="2C442E"/>
    <a:srgbClr val="29452F"/>
    <a:srgbClr val="E0E9E6"/>
    <a:srgbClr val="F8F6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3" d="100"/>
          <a:sy n="63" d="100"/>
        </p:scale>
        <p:origin x="560" y="48"/>
      </p:cViewPr>
      <p:guideLst>
        <p:guide orient="horz" pos="1560"/>
        <p:guide pos="39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1.xml"/><Relationship Id="rId33" Type="http://schemas.openxmlformats.org/officeDocument/2006/relationships/font" Target="fonts/font10.fntdata"/><Relationship Id="rId32" Type="http://schemas.openxmlformats.org/officeDocument/2006/relationships/font" Target="fonts/font9.fntdata"/><Relationship Id="rId31" Type="http://schemas.openxmlformats.org/officeDocument/2006/relationships/font" Target="fonts/font8.fntdata"/><Relationship Id="rId30" Type="http://schemas.openxmlformats.org/officeDocument/2006/relationships/font" Target="fonts/font7.fntdata"/><Relationship Id="rId3" Type="http://schemas.openxmlformats.org/officeDocument/2006/relationships/slide" Target="slides/slide1.xml"/><Relationship Id="rId29" Type="http://schemas.openxmlformats.org/officeDocument/2006/relationships/font" Target="fonts/font6.fntdata"/><Relationship Id="rId28" Type="http://schemas.openxmlformats.org/officeDocument/2006/relationships/font" Target="fonts/font5.fntdata"/><Relationship Id="rId27" Type="http://schemas.openxmlformats.org/officeDocument/2006/relationships/font" Target="fonts/font4.fntdata"/><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98"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799"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1048800"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801"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9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endParaRPr lang="zh-CN" altLang="en-US"/>
          </a:p>
        </p:txBody>
      </p:sp>
      <p:sp>
        <p:nvSpPr>
          <p:cNvPr id="104879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fld id="{9C5F4700-E78E-45D0-B99A-D5CB170963F5}" type="datetimeFigureOut">
              <a:rPr lang="zh-CN" altLang="en-US"/>
            </a:fld>
            <a:endParaRPr lang="zh-CN" altLang="en-US"/>
          </a:p>
        </p:txBody>
      </p:sp>
      <p:sp>
        <p:nvSpPr>
          <p:cNvPr id="104879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104879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04879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endParaRPr lang="zh-CN" altLang="en-US"/>
          </a:p>
        </p:txBody>
      </p:sp>
      <p:sp>
        <p:nvSpPr>
          <p:cNvPr id="104879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fld id="{FF826F32-FD08-4F0D-900F-533EB1F1FF68}"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2DB06B6C-B891-486A-9FB3-AB9246792E4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4BADE1-C2E6-4A05-A3D8-4324DDCC565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B24528F-30CF-412D-A967-7BE06B068CB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3572055-5F21-4C71-9454-785C1EDB91B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4256E7-4D6B-4D61-BB84-BEED63AD795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275FE1-F3FD-4522-8EE5-8A7C8DC942B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40A03D25-CB18-4853-B2E8-3CA586E5EF7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B2841AC-EA22-4169-91BF-926B6A2DB57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B1E59E8D-51F2-466B-963D-50FFB7A7AE1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1BFF193-2DCC-437F-AE78-607DDC12044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B932A96-7E5C-46D0-A139-AC6098B38095}"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DD7DA7-788D-4648-BFC5-9EC104DC25E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7257D-B470-4E0D-B8E1-B6D106A5AA6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DC36E6C-492D-4679-A076-7A42AA27334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B7BBFF4E-815A-4599-83F7-71F2B2A177DA}"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779E48E-113B-4B1E-9516-9B1FE6F6EE3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E6DBB7B0-C616-4D74-A3E9-9287DA2ABF9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57D6530-54C8-437C-A278-E75A86DB133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597CEBB-A837-479C-B7EC-0C522CC315D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1B2A6E-0A6D-4479-99C4-D6149BAC006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330E552A-1049-48A9-9F5E-775651C200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898F1F2-DED8-49E2-91B3-A0D24A811ED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2_节标题">
    <p:spTree>
      <p:nvGrpSpPr>
        <p:cNvPr id="1" name=""/>
        <p:cNvGrpSpPr/>
        <p:nvPr/>
      </p:nvGrpSpPr>
      <p:grpSpPr>
        <a:xfrm>
          <a:off x="0" y="0"/>
          <a:ext cx="0" cy="0"/>
          <a:chOff x="0" y="0"/>
          <a:chExt cx="0" cy="0"/>
        </a:xfrm>
      </p:grpSpPr>
      <p:pic>
        <p:nvPicPr>
          <p:cNvPr id="2097244" name="图片 1"/>
          <p:cNvPicPr>
            <a:picLocks noChangeAspect="1"/>
          </p:cNvPicPr>
          <p:nvPr userDrawn="1"/>
        </p:nvPicPr>
        <p:blipFill>
          <a:blip r:embed="rId2" cstate="screen"/>
          <a:stretch>
            <a:fillRect/>
          </a:stretch>
        </p:blipFill>
        <p:spPr>
          <a:xfrm>
            <a:off x="0" y="2"/>
            <a:ext cx="12185427" cy="6858317"/>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正文页">
    <p:spTree>
      <p:nvGrpSpPr>
        <p:cNvPr id="1" name=""/>
        <p:cNvGrpSpPr/>
        <p:nvPr/>
      </p:nvGrpSpPr>
      <p:grpSpPr>
        <a:xfrm>
          <a:off x="0" y="0"/>
          <a:ext cx="0" cy="0"/>
          <a:chOff x="0" y="0"/>
          <a:chExt cx="0" cy="0"/>
        </a:xfrm>
      </p:grpSpPr>
      <p:pic>
        <p:nvPicPr>
          <p:cNvPr id="2097243" name="图片 1" descr="图片包含 游戏机, 画&#10;&#10;描述已自动生成"/>
          <p:cNvPicPr>
            <a:picLocks noChangeAspect="1"/>
          </p:cNvPicPr>
          <p:nvPr userDrawn="1"/>
        </p:nvPicPr>
        <p:blipFill rotWithShape="1">
          <a:blip r:embed="rId2" cstate="print"/>
          <a:srcRect l="10370" t="36992" r="21978" b="35950"/>
          <a:stretch>
            <a:fillRect/>
          </a:stretch>
        </p:blipFill>
        <p:spPr>
          <a:xfrm>
            <a:off x="717075" y="518160"/>
            <a:ext cx="4677887" cy="1076961"/>
          </a:xfrm>
          <a:prstGeom prst="rect">
            <a:avLst/>
          </a:prstGeom>
        </p:spPr>
      </p:pic>
      <p:sp>
        <p:nvSpPr>
          <p:cNvPr id="1048736" name="矩形: 圆角 2"/>
          <p:cNvSpPr/>
          <p:nvPr userDrawn="1"/>
        </p:nvSpPr>
        <p:spPr>
          <a:xfrm>
            <a:off x="3596641" y="716438"/>
            <a:ext cx="7878287" cy="645003"/>
          </a:xfrm>
          <a:prstGeom prst="roundRect">
            <a:avLst/>
          </a:prstGeom>
          <a:solidFill>
            <a:srgbClr val="CB0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正文】一部分">
    <p:bg>
      <p:bgPr>
        <a:solidFill>
          <a:srgbClr val="FFFFF5"/>
        </a:soli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image" Target="../media/image4.png"/><Relationship Id="rId20" Type="http://schemas.openxmlformats.org/officeDocument/2006/relationships/image" Target="../media/image3.png"/><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0">
            <a:alphaModFix amt="20000"/>
          </a:blip>
          <a:stretch>
            <a:fillRect/>
          </a:stretch>
        </p:blipFill>
        <p:spPr>
          <a:xfrm>
            <a:off x="635" y="0"/>
            <a:ext cx="12178665"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0E552A-1049-48A9-9F5E-775651C20073}"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98F1F2-DED8-49E2-91B3-A0D24A811EDE}" type="slidenum">
              <a:rPr lang="zh-CN" altLang="en-US" smtClean="0"/>
            </a:fld>
            <a:endParaRPr lang="zh-CN" altLang="en-US"/>
          </a:p>
        </p:txBody>
      </p:sp>
      <p:grpSp>
        <p:nvGrpSpPr>
          <p:cNvPr id="7" name="组合 1"/>
          <p:cNvGrpSpPr/>
          <p:nvPr userDrawn="1"/>
        </p:nvGrpSpPr>
        <p:grpSpPr>
          <a:xfrm>
            <a:off x="1348740" y="939165"/>
            <a:ext cx="10830560" cy="170180"/>
            <a:chOff x="2107316" y="675853"/>
            <a:chExt cx="7036684" cy="256977"/>
          </a:xfrm>
          <a:solidFill>
            <a:srgbClr val="094931"/>
          </a:solidFill>
        </p:grpSpPr>
        <p:sp>
          <p:nvSpPr>
            <p:cNvPr id="8" name="矩形 2"/>
            <p:cNvSpPr/>
            <p:nvPr/>
          </p:nvSpPr>
          <p:spPr>
            <a:xfrm>
              <a:off x="2107316" y="723441"/>
              <a:ext cx="7036684" cy="209389"/>
            </a:xfrm>
            <a:prstGeom prst="rect">
              <a:avLst/>
            </a:prstGeom>
            <a:grpFill/>
            <a:ln>
              <a:solidFill>
                <a:srgbClr val="0949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00" noProof="1">
                <a:ea typeface="微软雅黑" panose="020B0503020204020204" charset="-122"/>
              </a:endParaRPr>
            </a:p>
          </p:txBody>
        </p:sp>
        <p:sp>
          <p:nvSpPr>
            <p:cNvPr id="9" name="矩形 6"/>
            <p:cNvSpPr/>
            <p:nvPr/>
          </p:nvSpPr>
          <p:spPr>
            <a:xfrm>
              <a:off x="2107316" y="675853"/>
              <a:ext cx="7036684" cy="25380"/>
            </a:xfrm>
            <a:prstGeom prst="rect">
              <a:avLst/>
            </a:prstGeom>
            <a:grpFill/>
            <a:ln>
              <a:solidFill>
                <a:srgbClr val="0949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00" noProof="1">
                <a:ea typeface="微软雅黑" panose="020B0503020204020204" charset="-122"/>
              </a:endParaRPr>
            </a:p>
          </p:txBody>
        </p:sp>
      </p:grpSp>
      <p:pic>
        <p:nvPicPr>
          <p:cNvPr id="11" name="图片 10"/>
          <p:cNvPicPr>
            <a:picLocks noChangeAspect="1"/>
          </p:cNvPicPr>
          <p:nvPr userDrawn="1"/>
        </p:nvPicPr>
        <p:blipFill>
          <a:blip r:embed="rId21"/>
          <a:stretch>
            <a:fillRect/>
          </a:stretch>
        </p:blipFill>
        <p:spPr>
          <a:xfrm>
            <a:off x="168910" y="365125"/>
            <a:ext cx="1088390" cy="1088390"/>
          </a:xfrm>
          <a:prstGeom prst="ellipse">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437005"/>
            <a:ext cx="9666605" cy="4740910"/>
          </a:xfrm>
          <a:prstGeom prst="rect">
            <a:avLst/>
          </a:prstGeom>
          <a:noFill/>
        </p:spPr>
        <p:txBody>
          <a:bodyPr wrap="square">
            <a:spAutoFit/>
          </a:bodyPr>
          <a:lstStyle/>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ctr" fontAlgn="auto">
              <a:lnSpc>
                <a:spcPts val="4400"/>
              </a:lnSpc>
            </a:pPr>
            <a:r>
              <a:rPr lang="zh-CN" sz="4400" b="1" dirty="0">
                <a:solidFill>
                  <a:srgbClr val="BF9000"/>
                </a:solidFill>
                <a:effectLst>
                  <a:outerShdw blurRad="38100" dist="38100" dir="2700000" algn="tl">
                    <a:srgbClr val="C0C0C0"/>
                  </a:outerShdw>
                </a:effectLst>
                <a:latin typeface="黑体" panose="02010609060101010101" charset="-122"/>
                <a:ea typeface="黑体" panose="02010609060101010101" charset="-122"/>
                <a:sym typeface="+mn-ea"/>
              </a:rPr>
              <a:t>学习贯彻党的二十届四中全会精神</a:t>
            </a:r>
            <a:endParaRPr sz="5400" b="1" dirty="0">
              <a:solidFill>
                <a:srgbClr val="BF9000"/>
              </a:solidFill>
              <a:effectLst>
                <a:outerShdw blurRad="38100" dist="38100" dir="2700000" algn="tl">
                  <a:srgbClr val="C0C0C0"/>
                </a:outerShdw>
              </a:effectLst>
              <a:latin typeface="黑体" panose="02010609060101010101" charset="-122"/>
              <a:ea typeface="黑体" panose="02010609060101010101" charset="-122"/>
              <a:sym typeface="+mn-ea"/>
            </a:endParaRPr>
          </a:p>
          <a:p>
            <a:pPr algn="ctr" fontAlgn="auto">
              <a:lnSpc>
                <a:spcPts val="4400"/>
              </a:lnSpc>
            </a:pPr>
            <a:r>
              <a:rPr lang="zh-CN" altLang="en-US" b="1" dirty="0">
                <a:solidFill>
                  <a:srgbClr val="094931"/>
                </a:solidFill>
                <a:latin typeface="黑体" panose="02010609060101010101" charset="-122"/>
                <a:ea typeface="黑体" panose="02010609060101010101" charset="-122"/>
              </a:rPr>
              <a:t> </a:t>
            </a:r>
            <a:endParaRPr lang="zh-CN" altLang="en-US" sz="3200" b="1" dirty="0">
              <a:solidFill>
                <a:srgbClr val="094931"/>
              </a:solidFill>
              <a:latin typeface="黑体" panose="02010609060101010101" charset="-122"/>
              <a:ea typeface="黑体" panose="02010609060101010101" charset="-122"/>
            </a:endParaRPr>
          </a:p>
          <a:p>
            <a:pPr algn="ctr" fontAlgn="auto">
              <a:lnSpc>
                <a:spcPts val="4400"/>
              </a:lnSpc>
            </a:pPr>
            <a:r>
              <a:rPr lang="en-US" altLang="zh-CN" sz="3200" b="1" dirty="0">
                <a:solidFill>
                  <a:srgbClr val="094931"/>
                </a:solidFill>
                <a:latin typeface="黑体" panose="02010609060101010101" charset="-122"/>
                <a:ea typeface="黑体" panose="02010609060101010101" charset="-122"/>
              </a:rPr>
              <a:t> </a:t>
            </a:r>
            <a:r>
              <a:rPr lang="zh-CN" altLang="en-US" sz="3200" b="1" dirty="0">
                <a:solidFill>
                  <a:schemeClr val="tx2"/>
                </a:solidFill>
                <a:latin typeface="黑体" panose="02010609060101010101" charset="-122"/>
                <a:ea typeface="黑体" panose="02010609060101010101" charset="-122"/>
              </a:rPr>
              <a:t>扎实推进医院高质量建设</a:t>
            </a:r>
            <a:endParaRPr lang="zh-CN" altLang="en-US" sz="3200" b="1" dirty="0">
              <a:solidFill>
                <a:schemeClr val="tx2"/>
              </a:solidFill>
              <a:latin typeface="黑体" panose="02010609060101010101" charset="-122"/>
              <a:ea typeface="黑体" panose="02010609060101010101" charset="-122"/>
            </a:endParaRPr>
          </a:p>
          <a:p>
            <a:pPr algn="ctr" fontAlgn="auto">
              <a:lnSpc>
                <a:spcPts val="4400"/>
              </a:lnSpc>
            </a:pPr>
            <a:endParaRPr lang="zh-CN" altLang="en-US" sz="3200" b="1" dirty="0">
              <a:solidFill>
                <a:schemeClr val="tx2"/>
              </a:solidFill>
              <a:latin typeface="黑体" panose="02010609060101010101" charset="-122"/>
              <a:ea typeface="黑体" panose="02010609060101010101" charset="-122"/>
            </a:endParaRPr>
          </a:p>
          <a:p>
            <a:pPr algn="ctr" fontAlgn="auto">
              <a:lnSpc>
                <a:spcPts val="4400"/>
              </a:lnSpc>
            </a:pPr>
            <a:r>
              <a:rPr lang="en-US" altLang="zh-CN" sz="3200" b="1" dirty="0">
                <a:solidFill>
                  <a:schemeClr val="tx2"/>
                </a:solidFill>
                <a:latin typeface="黑体" panose="02010609060101010101" charset="-122"/>
                <a:ea typeface="黑体" panose="02010609060101010101" charset="-122"/>
              </a:rPr>
              <a:t> </a:t>
            </a:r>
            <a:endParaRPr lang="zh-CN" altLang="en-US" sz="3200" b="1" dirty="0">
              <a:solidFill>
                <a:schemeClr val="tx2"/>
              </a:solidFill>
              <a:latin typeface="黑体" panose="02010609060101010101" charset="-122"/>
              <a:ea typeface="黑体" panose="02010609060101010101" charset="-122"/>
            </a:endParaRPr>
          </a:p>
          <a:p>
            <a:pPr algn="ctr"/>
            <a:r>
              <a:rPr lang="zh-CN" altLang="en-US" sz="3200" b="1" dirty="0">
                <a:solidFill>
                  <a:schemeClr val="tx2"/>
                </a:solidFill>
                <a:latin typeface="黑体" panose="02010609060101010101" charset="-122"/>
                <a:ea typeface="黑体" panose="02010609060101010101" charset="-122"/>
              </a:rPr>
              <a:t> </a:t>
            </a:r>
            <a:r>
              <a:rPr lang="en-US" altLang="zh-CN" sz="3200" b="1" dirty="0">
                <a:solidFill>
                  <a:schemeClr val="tx2"/>
                </a:solidFill>
                <a:latin typeface="黑体" panose="02010609060101010101" charset="-122"/>
                <a:ea typeface="黑体" panose="02010609060101010101" charset="-122"/>
              </a:rPr>
              <a:t>          </a:t>
            </a:r>
            <a:r>
              <a:rPr lang="zh-CN" altLang="en-US" sz="3200" b="1" dirty="0">
                <a:solidFill>
                  <a:schemeClr val="tx2"/>
                </a:solidFill>
                <a:latin typeface="黑体" panose="02010609060101010101" charset="-122"/>
                <a:ea typeface="黑体" panose="02010609060101010101" charset="-122"/>
              </a:rPr>
              <a:t>宣讲人：刘旭之</a:t>
            </a:r>
            <a:r>
              <a:rPr lang="en-US" altLang="zh-CN" sz="3200" b="1" dirty="0">
                <a:solidFill>
                  <a:schemeClr val="tx2"/>
                </a:solidFill>
                <a:latin typeface="黑体" panose="02010609060101010101" charset="-122"/>
                <a:ea typeface="黑体" panose="02010609060101010101" charset="-122"/>
              </a:rPr>
              <a:t>  2025</a:t>
            </a:r>
            <a:r>
              <a:rPr lang="zh-CN" altLang="en-US" sz="3200" b="1" dirty="0">
                <a:solidFill>
                  <a:schemeClr val="tx2"/>
                </a:solidFill>
                <a:latin typeface="黑体" panose="02010609060101010101" charset="-122"/>
                <a:ea typeface="黑体" panose="02010609060101010101" charset="-122"/>
              </a:rPr>
              <a:t>年</a:t>
            </a:r>
            <a:r>
              <a:rPr lang="en-US" altLang="zh-CN" sz="3200" b="1" dirty="0">
                <a:solidFill>
                  <a:schemeClr val="tx2"/>
                </a:solidFill>
                <a:latin typeface="黑体" panose="02010609060101010101" charset="-122"/>
                <a:ea typeface="黑体" panose="02010609060101010101" charset="-122"/>
              </a:rPr>
              <a:t>11</a:t>
            </a:r>
            <a:r>
              <a:rPr lang="zh-CN" altLang="en-US" sz="3200" b="1" dirty="0">
                <a:solidFill>
                  <a:schemeClr val="tx2"/>
                </a:solidFill>
                <a:latin typeface="黑体" panose="02010609060101010101" charset="-122"/>
                <a:ea typeface="黑体" panose="02010609060101010101" charset="-122"/>
              </a:rPr>
              <a:t>月</a:t>
            </a:r>
            <a:r>
              <a:rPr lang="en-US" altLang="zh-CN" sz="3200" b="1" dirty="0">
                <a:solidFill>
                  <a:schemeClr val="tx2"/>
                </a:solidFill>
                <a:latin typeface="黑体" panose="02010609060101010101" charset="-122"/>
                <a:ea typeface="黑体" panose="02010609060101010101" charset="-122"/>
              </a:rPr>
              <a:t>26</a:t>
            </a:r>
            <a:r>
              <a:rPr lang="zh-CN" altLang="en-US" sz="3200" b="1" dirty="0">
                <a:solidFill>
                  <a:schemeClr val="tx2"/>
                </a:solidFill>
                <a:latin typeface="黑体" panose="02010609060101010101" charset="-122"/>
                <a:ea typeface="黑体" panose="02010609060101010101" charset="-122"/>
              </a:rPr>
              <a:t>日</a:t>
            </a:r>
            <a:endParaRPr lang="zh-CN" altLang="en-US" sz="3200" b="1" dirty="0">
              <a:solidFill>
                <a:schemeClr val="tx2"/>
              </a:solidFill>
              <a:latin typeface="黑体" panose="02010609060101010101" charset="-122"/>
              <a:ea typeface="黑体" panose="02010609060101010101" charset="-122"/>
            </a:endParaRPr>
          </a:p>
          <a:p>
            <a:pPr algn="ctr">
              <a:lnSpc>
                <a:spcPct val="140000"/>
              </a:lnSpc>
            </a:pPr>
            <a:endParaRPr lang="zh-CN" altLang="en-US" sz="32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483995" y="1628775"/>
            <a:ext cx="9666605" cy="4874895"/>
          </a:xfrm>
          <a:prstGeom prst="rect">
            <a:avLst/>
          </a:prstGeom>
          <a:noFill/>
        </p:spPr>
        <p:txBody>
          <a:bodyPr wrap="square">
            <a:noAutofit/>
          </a:bodyPr>
          <a:lstStyle/>
          <a:p>
            <a:pPr algn="l">
              <a:lnSpc>
                <a:spcPct val="130000"/>
              </a:lnSpc>
            </a:pPr>
            <a:r>
              <a:rPr lang="en-US" altLang="zh-CN" sz="2800" b="1" dirty="0">
                <a:solidFill>
                  <a:srgbClr val="094931"/>
                </a:solidFill>
                <a:latin typeface="黑体" panose="02010609060101010101" charset="-122"/>
                <a:ea typeface="黑体" panose="02010609060101010101" charset="-122"/>
              </a:rPr>
              <a:t>   </a:t>
            </a:r>
            <a:r>
              <a:rPr lang="zh-CN" altLang="en-US" sz="2800" b="1" dirty="0">
                <a:solidFill>
                  <a:srgbClr val="C00000"/>
                </a:solidFill>
                <a:latin typeface="黑体" panose="02010609060101010101" charset="-122"/>
                <a:ea typeface="黑体" panose="02010609060101010101" charset="-122"/>
              </a:rPr>
              <a:t>党的二十届四中全会是万众期待、举世瞩目的历史性盛会，体现了以习近平同志为核心的党中央团结带领全党全国各族人民续写经济快速发展和社会长期稳定两大奇迹新篇章、奋力开创中国式现代化建设新局面。全会审议通过的《中共中央关于制定国民经济和社会发展第十五个五年规划的建议》，是对已有宝贵实践经验的总结提炼，又是对未来发展的启示引领，擘画了未来五年发展的宏伟蓝图，为深入推进中国式现代化指明了前进方向。</a:t>
            </a:r>
            <a:endParaRPr lang="zh-CN" altLang="en-US" sz="2800" b="1" dirty="0">
              <a:solidFill>
                <a:srgbClr val="C00000"/>
              </a:solidFill>
              <a:latin typeface="黑体" panose="02010609060101010101" charset="-122"/>
              <a:ea typeface="黑体" panose="02010609060101010101" charset="-122"/>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483995" y="1628775"/>
            <a:ext cx="9666605" cy="4874895"/>
          </a:xfrm>
          <a:prstGeom prst="rect">
            <a:avLst/>
          </a:prstGeom>
          <a:noFill/>
        </p:spPr>
        <p:txBody>
          <a:bodyPr wrap="square">
            <a:noAutofit/>
          </a:bodyPr>
          <a:lstStyle/>
          <a:p>
            <a:pPr algn="l">
              <a:lnSpc>
                <a:spcPct val="140000"/>
              </a:lnSpc>
            </a:pPr>
            <a:r>
              <a:rPr lang="en-US" altLang="zh-CN" sz="2800" b="1" dirty="0">
                <a:solidFill>
                  <a:srgbClr val="094931"/>
                </a:solidFill>
                <a:latin typeface="黑体" panose="02010609060101010101" charset="-122"/>
                <a:ea typeface="黑体" panose="02010609060101010101" charset="-122"/>
              </a:rPr>
              <a:t>   </a:t>
            </a:r>
            <a:r>
              <a:rPr lang="zh-CN" altLang="en-US" sz="2000" b="1" dirty="0">
                <a:solidFill>
                  <a:srgbClr val="C00000"/>
                </a:solidFill>
                <a:latin typeface="黑体" panose="02010609060101010101" charset="-122"/>
                <a:ea typeface="黑体" panose="02010609060101010101" charset="-122"/>
              </a:rPr>
              <a:t>党的十一届四中全会：</a:t>
            </a:r>
            <a:r>
              <a:rPr lang="zh-CN" altLang="en-US" sz="2000" b="1" dirty="0">
                <a:solidFill>
                  <a:schemeClr val="tx2"/>
                </a:solidFill>
                <a:latin typeface="黑体" panose="02010609060101010101" charset="-122"/>
                <a:ea typeface="黑体" panose="02010609060101010101" charset="-122"/>
              </a:rPr>
              <a:t>通过《中共中央关于加快农业发展若干问题的决定》，巩固和发展农村的大好形势，加快农业发展和实现四个现代化，产生深远的影响和极大的推动作用。</a:t>
            </a:r>
            <a:endParaRPr lang="zh-CN" altLang="en-US" sz="2000" b="1" dirty="0">
              <a:solidFill>
                <a:schemeClr val="tx2"/>
              </a:solidFill>
              <a:latin typeface="黑体" panose="02010609060101010101" charset="-122"/>
              <a:ea typeface="黑体" panose="02010609060101010101" charset="-122"/>
            </a:endParaRPr>
          </a:p>
          <a:p>
            <a:pPr algn="l">
              <a:lnSpc>
                <a:spcPct val="140000"/>
              </a:lnSpc>
            </a:pPr>
            <a:r>
              <a:rPr lang="en-US" altLang="zh-CN" sz="2000" b="1" dirty="0">
                <a:solidFill>
                  <a:srgbClr val="C00000"/>
                </a:solidFill>
                <a:latin typeface="黑体" panose="02010609060101010101" charset="-122"/>
                <a:ea typeface="黑体" panose="02010609060101010101" charset="-122"/>
              </a:rPr>
              <a:t>   </a:t>
            </a:r>
            <a:r>
              <a:rPr lang="zh-CN" altLang="en-US" sz="2000" b="1" dirty="0">
                <a:solidFill>
                  <a:srgbClr val="C00000"/>
                </a:solidFill>
                <a:latin typeface="黑体" panose="02010609060101010101" charset="-122"/>
                <a:ea typeface="黑体" panose="02010609060101010101" charset="-122"/>
              </a:rPr>
              <a:t>党的十五届四中全会：</a:t>
            </a:r>
            <a:r>
              <a:rPr lang="zh-CN" altLang="en-US" sz="2000" b="1" dirty="0">
                <a:solidFill>
                  <a:schemeClr val="tx2"/>
                </a:solidFill>
                <a:latin typeface="黑体" panose="02010609060101010101" charset="-122"/>
                <a:ea typeface="黑体" panose="02010609060101010101" charset="-122"/>
              </a:rPr>
              <a:t>通过《中共中央关于国有企业改革和发展若干重大问题的决定》，确定了到</a:t>
            </a:r>
            <a:r>
              <a:rPr lang="en-US" altLang="zh-CN" sz="2000" b="1" dirty="0">
                <a:solidFill>
                  <a:schemeClr val="tx2"/>
                </a:solidFill>
                <a:latin typeface="黑体" panose="02010609060101010101" charset="-122"/>
                <a:ea typeface="黑体" panose="02010609060101010101" charset="-122"/>
              </a:rPr>
              <a:t>2010</a:t>
            </a:r>
            <a:r>
              <a:rPr lang="zh-CN" altLang="en-US" sz="2000" b="1" dirty="0">
                <a:solidFill>
                  <a:schemeClr val="tx2"/>
                </a:solidFill>
                <a:latin typeface="黑体" panose="02010609060101010101" charset="-122"/>
                <a:ea typeface="黑体" panose="02010609060101010101" charset="-122"/>
              </a:rPr>
              <a:t>年国有企业改革和发展的主要目标和必须坚持的指导方针。</a:t>
            </a:r>
            <a:endParaRPr lang="zh-CN" altLang="en-US" sz="2000" b="1" dirty="0">
              <a:solidFill>
                <a:srgbClr val="C00000"/>
              </a:solidFill>
              <a:latin typeface="黑体" panose="02010609060101010101" charset="-122"/>
              <a:ea typeface="黑体" panose="02010609060101010101" charset="-122"/>
            </a:endParaRPr>
          </a:p>
          <a:p>
            <a:pPr algn="l">
              <a:lnSpc>
                <a:spcPct val="140000"/>
              </a:lnSpc>
            </a:pPr>
            <a:r>
              <a:rPr lang="en-US" altLang="zh-CN" sz="2000" b="1" dirty="0">
                <a:solidFill>
                  <a:srgbClr val="C00000"/>
                </a:solidFill>
                <a:latin typeface="黑体" panose="02010609060101010101" charset="-122"/>
                <a:ea typeface="黑体" panose="02010609060101010101" charset="-122"/>
              </a:rPr>
              <a:t>   </a:t>
            </a:r>
            <a:r>
              <a:rPr lang="zh-CN" altLang="en-US" sz="2000" b="1" dirty="0">
                <a:solidFill>
                  <a:srgbClr val="C00000"/>
                </a:solidFill>
                <a:latin typeface="黑体" panose="02010609060101010101" charset="-122"/>
                <a:ea typeface="黑体" panose="02010609060101010101" charset="-122"/>
              </a:rPr>
              <a:t>党的十七届四中全会：</a:t>
            </a:r>
            <a:r>
              <a:rPr lang="zh-CN" altLang="en-US" sz="2000" b="1" dirty="0">
                <a:solidFill>
                  <a:schemeClr val="tx2"/>
                </a:solidFill>
                <a:latin typeface="黑体" panose="02010609060101010101" charset="-122"/>
                <a:ea typeface="黑体" panose="02010609060101010101" charset="-122"/>
              </a:rPr>
              <a:t>通过《中共中央关于加强和改进新形势下党的建设若干重大问题的决定》等。推进人事制度改革，推进反腐倡廉制度创新，以坚强党性保证党的作风建设。</a:t>
            </a:r>
            <a:endParaRPr lang="zh-CN" altLang="en-US" sz="2000" b="1" dirty="0">
              <a:solidFill>
                <a:schemeClr val="tx2"/>
              </a:solidFill>
              <a:latin typeface="黑体" panose="02010609060101010101" charset="-122"/>
              <a:ea typeface="黑体" panose="02010609060101010101" charset="-122"/>
            </a:endParaRPr>
          </a:p>
          <a:p>
            <a:pPr algn="l">
              <a:lnSpc>
                <a:spcPct val="140000"/>
              </a:lnSpc>
            </a:pPr>
            <a:r>
              <a:rPr lang="en-US" altLang="zh-CN" sz="2000" b="1" dirty="0">
                <a:solidFill>
                  <a:srgbClr val="C00000"/>
                </a:solidFill>
                <a:latin typeface="黑体" panose="02010609060101010101" charset="-122"/>
                <a:ea typeface="黑体" panose="02010609060101010101" charset="-122"/>
              </a:rPr>
              <a:t>   </a:t>
            </a:r>
            <a:r>
              <a:rPr lang="zh-CN" altLang="en-US" sz="2000" b="1" dirty="0">
                <a:solidFill>
                  <a:srgbClr val="C00000"/>
                </a:solidFill>
                <a:latin typeface="黑体" panose="02010609060101010101" charset="-122"/>
                <a:ea typeface="黑体" panose="02010609060101010101" charset="-122"/>
              </a:rPr>
              <a:t>党的十九届四中全会：</a:t>
            </a:r>
            <a:r>
              <a:rPr lang="zh-CN" altLang="en-US" sz="2000" b="1" dirty="0">
                <a:solidFill>
                  <a:schemeClr val="tx2"/>
                </a:solidFill>
                <a:latin typeface="黑体" panose="02010609060101010101" charset="-122"/>
                <a:ea typeface="黑体" panose="02010609060101010101" charset="-122"/>
              </a:rPr>
              <a:t>通过《中共中央关于坚持和完善中国特色社会主义制度、推进国家治理体系和治理能力现代化若干重大问题的决定》，对新时代坚持和完善中国特色社会主义制度、推进国家治理体系和治理能力现代化作出顶层设计和全面部署。</a:t>
            </a:r>
            <a:endParaRPr lang="zh-CN" altLang="en-US" sz="20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437005"/>
            <a:ext cx="9666605" cy="5063490"/>
          </a:xfrm>
          <a:prstGeom prst="rect">
            <a:avLst/>
          </a:prstGeom>
          <a:noFill/>
        </p:spPr>
        <p:txBody>
          <a:bodyPr wrap="square">
            <a:noAutofit/>
          </a:bodyPr>
          <a:lstStyle/>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l">
              <a:lnSpc>
                <a:spcPct val="120000"/>
              </a:lnSpc>
            </a:pPr>
            <a:r>
              <a:rPr lang="en-US" altLang="zh-CN" sz="2800" b="1" dirty="0">
                <a:solidFill>
                  <a:srgbClr val="094931"/>
                </a:solidFill>
                <a:latin typeface="黑体" panose="02010609060101010101" charset="-122"/>
                <a:ea typeface="黑体" panose="02010609060101010101" charset="-122"/>
              </a:rPr>
              <a:t>  </a:t>
            </a:r>
            <a:r>
              <a:rPr lang="zh-CN" altLang="en-US" sz="2800" b="1" dirty="0">
                <a:solidFill>
                  <a:srgbClr val="C00000"/>
                </a:solidFill>
                <a:latin typeface="黑体" panose="02010609060101010101" charset="-122"/>
                <a:ea typeface="黑体" panose="02010609060101010101" charset="-122"/>
              </a:rPr>
              <a:t>党的二十届四中全会提出了“十五五”时期经济社会发展的主要目标：高质量发展取得显著成效，科技自立自强水平大幅提高，进一步全面深化改革取得新突破，社会文明程度明显提升，人民生活品质不断提高，美丽中国建设取得新的重大进展，国家安全屏障更加巩固。在此基础上再奋斗五年，到二〇三五年实现我国经济实力、科技实力、国防实力、综合国力和国际影响力大幅跃升，人均国内生产总值达到中等发达国家水平，人民生活更加幸福美好，基本实现社会主义现代化。</a:t>
            </a:r>
            <a:endParaRPr lang="zh-CN" altLang="en-US" sz="2800" b="1" dirty="0">
              <a:solidFill>
                <a:srgbClr val="C00000"/>
              </a:solidFill>
              <a:latin typeface="黑体" panose="02010609060101010101" charset="-122"/>
              <a:ea typeface="黑体" panose="02010609060101010101" charset="-122"/>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437005"/>
            <a:ext cx="9666605" cy="4826635"/>
          </a:xfrm>
          <a:prstGeom prst="rect">
            <a:avLst/>
          </a:prstGeom>
          <a:noFill/>
        </p:spPr>
        <p:txBody>
          <a:bodyPr wrap="square">
            <a:noAutofit/>
          </a:bodyPr>
          <a:lstStyle/>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l">
              <a:lnSpc>
                <a:spcPct val="120000"/>
              </a:lnSpc>
            </a:pPr>
            <a:r>
              <a:rPr lang="zh-CN" altLang="en-US" sz="3200" b="1" dirty="0">
                <a:solidFill>
                  <a:srgbClr val="C00000"/>
                </a:solidFill>
                <a:latin typeface="黑体" panose="02010609060101010101" charset="-122"/>
                <a:ea typeface="黑体" panose="02010609060101010101" charset="-122"/>
              </a:rPr>
              <a:t>“十五五”时期经济社会发展，必须坚持马克思列宁主义、毛泽东思想、邓小平理论、“三个代表”重要思想、科学发展观，全面贯彻习近平新时代中国特色社会主义思想，深入贯彻党的二十大和二十届历次全会精神，围绕全面建成社会主义现代化强国、实现第二个百年奋斗目标，以中国式现代化全面推进中华民族伟大复兴。</a:t>
            </a:r>
            <a:endParaRPr lang="zh-CN" altLang="en-US" sz="3200" b="1" dirty="0">
              <a:solidFill>
                <a:srgbClr val="C00000"/>
              </a:solidFill>
              <a:latin typeface="黑体" panose="02010609060101010101" charset="-122"/>
              <a:ea typeface="黑体" panose="02010609060101010101"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437005"/>
            <a:ext cx="9666605" cy="4826635"/>
          </a:xfrm>
          <a:prstGeom prst="rect">
            <a:avLst/>
          </a:prstGeom>
          <a:noFill/>
        </p:spPr>
        <p:txBody>
          <a:bodyPr wrap="square">
            <a:noAutofit/>
          </a:bodyPr>
          <a:lstStyle/>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l">
              <a:lnSpc>
                <a:spcPct val="140000"/>
              </a:lnSpc>
            </a:pPr>
            <a:r>
              <a:rPr lang="zh-CN" altLang="en-US" sz="3200" b="1" dirty="0">
                <a:solidFill>
                  <a:srgbClr val="C00000"/>
                </a:solidFill>
                <a:latin typeface="黑体" panose="02010609060101010101" charset="-122"/>
                <a:ea typeface="黑体" panose="02010609060101010101" charset="-122"/>
              </a:rPr>
              <a:t>会议强调：</a:t>
            </a:r>
            <a:r>
              <a:rPr lang="zh-CN" altLang="en-US" sz="3200" b="1" dirty="0">
                <a:solidFill>
                  <a:schemeClr val="tx2"/>
                </a:solidFill>
                <a:latin typeface="黑体" panose="02010609060101010101" charset="-122"/>
                <a:ea typeface="黑体" panose="02010609060101010101" charset="-122"/>
              </a:rPr>
              <a:t>提高人民生活品质。要促进高质量充分就业，完善收入分配制度，</a:t>
            </a:r>
            <a:r>
              <a:rPr lang="zh-CN" altLang="en-US" sz="3200" b="1" dirty="0">
                <a:solidFill>
                  <a:srgbClr val="C00000"/>
                </a:solidFill>
                <a:latin typeface="黑体" panose="02010609060101010101" charset="-122"/>
                <a:ea typeface="黑体" panose="02010609060101010101" charset="-122"/>
              </a:rPr>
              <a:t>办好人民满意的教育，健全社会保障体系</a:t>
            </a:r>
            <a:r>
              <a:rPr lang="zh-CN" altLang="en-US" sz="3200" b="1" dirty="0">
                <a:solidFill>
                  <a:schemeClr val="tx2"/>
                </a:solidFill>
                <a:latin typeface="黑体" panose="02010609060101010101" charset="-122"/>
                <a:ea typeface="黑体" panose="02010609060101010101" charset="-122"/>
              </a:rPr>
              <a:t>，推动房地产高质量发展，</a:t>
            </a:r>
            <a:r>
              <a:rPr lang="zh-CN" altLang="en-US" sz="3200" b="1" dirty="0">
                <a:solidFill>
                  <a:srgbClr val="C00000"/>
                </a:solidFill>
                <a:latin typeface="黑体" panose="02010609060101010101" charset="-122"/>
                <a:ea typeface="黑体" panose="02010609060101010101" charset="-122"/>
              </a:rPr>
              <a:t>加快建设健康中国</a:t>
            </a:r>
            <a:r>
              <a:rPr lang="zh-CN" altLang="en-US" sz="3200" b="1" dirty="0">
                <a:solidFill>
                  <a:schemeClr val="tx2"/>
                </a:solidFill>
                <a:latin typeface="黑体" panose="02010609060101010101" charset="-122"/>
                <a:ea typeface="黑体" panose="02010609060101010101" charset="-122"/>
              </a:rPr>
              <a:t>，促进人口高质量发展，稳步推进基本公共服务均等化。</a:t>
            </a:r>
            <a:endParaRPr lang="zh-CN" altLang="en-US" sz="32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437005"/>
            <a:ext cx="9666605" cy="4826635"/>
          </a:xfrm>
          <a:prstGeom prst="rect">
            <a:avLst/>
          </a:prstGeom>
          <a:noFill/>
        </p:spPr>
        <p:txBody>
          <a:bodyPr wrap="square">
            <a:noAutofit/>
          </a:bodyPr>
          <a:lstStyle/>
          <a:p>
            <a:pPr algn="l"/>
            <a:r>
              <a:rPr lang="zh-CN" altLang="en-US" sz="3200" b="1" dirty="0">
                <a:solidFill>
                  <a:srgbClr val="C00000"/>
                </a:solidFill>
                <a:latin typeface="黑体" panose="02010609060101010101" charset="-122"/>
                <a:ea typeface="黑体" panose="02010609060101010101" charset="-122"/>
              </a:rPr>
              <a:t>习近平总书记关于教育的重要论述：</a:t>
            </a:r>
            <a:endParaRPr lang="zh-CN" altLang="en-US" sz="3200" b="1" dirty="0">
              <a:solidFill>
                <a:srgbClr val="C00000"/>
              </a:solidFill>
              <a:latin typeface="黑体" panose="02010609060101010101" charset="-122"/>
              <a:ea typeface="黑体" panose="02010609060101010101" charset="-122"/>
            </a:endParaRPr>
          </a:p>
          <a:p>
            <a:pPr algn="l">
              <a:lnSpc>
                <a:spcPct val="160000"/>
              </a:lnSpc>
            </a:pPr>
            <a:r>
              <a:rPr lang="zh-CN" altLang="en-US" sz="3200" b="1" dirty="0">
                <a:solidFill>
                  <a:srgbClr val="C00000"/>
                </a:solidFill>
                <a:latin typeface="黑体" panose="02010609060101010101" charset="-122"/>
                <a:ea typeface="黑体" panose="02010609060101010101" charset="-122"/>
              </a:rPr>
              <a:t> </a:t>
            </a:r>
            <a:r>
              <a:rPr lang="en-US" altLang="zh-CN" sz="3200" b="1" dirty="0">
                <a:solidFill>
                  <a:srgbClr val="C00000"/>
                </a:solidFill>
                <a:latin typeface="黑体" panose="02010609060101010101" charset="-122"/>
                <a:ea typeface="黑体" panose="02010609060101010101" charset="-122"/>
              </a:rPr>
              <a:t> </a:t>
            </a:r>
            <a:r>
              <a:rPr lang="en-US" altLang="zh-CN" sz="3200" b="1" dirty="0">
                <a:solidFill>
                  <a:schemeClr val="tx2"/>
                </a:solidFill>
                <a:latin typeface="黑体" panose="02010609060101010101" charset="-122"/>
                <a:ea typeface="黑体" panose="02010609060101010101" charset="-122"/>
              </a:rPr>
              <a:t> </a:t>
            </a:r>
            <a:r>
              <a:rPr lang="zh-CN" altLang="en-US" sz="2400" b="1" dirty="0">
                <a:solidFill>
                  <a:schemeClr val="tx2"/>
                </a:solidFill>
                <a:latin typeface="黑体" panose="02010609060101010101" charset="-122"/>
                <a:ea typeface="黑体" panose="02010609060101010101" charset="-122"/>
              </a:rPr>
              <a:t>培养中国特色社会主义建设者和接班人，确保党的事业后继有人；指出要加强党对教育工作的全面领导，确保我们培养的人始终忠于党、忠于国家、忠于人民、忠于社会主义。</a:t>
            </a:r>
            <a:endParaRPr lang="zh-CN" altLang="en-US" sz="2400" b="1" dirty="0">
              <a:solidFill>
                <a:schemeClr val="tx2"/>
              </a:solidFill>
              <a:latin typeface="黑体" panose="02010609060101010101" charset="-122"/>
              <a:ea typeface="黑体" panose="02010609060101010101" charset="-122"/>
            </a:endParaRPr>
          </a:p>
          <a:p>
            <a:pPr algn="l">
              <a:lnSpc>
                <a:spcPct val="160000"/>
              </a:lnSpc>
            </a:pPr>
            <a:r>
              <a:rPr lang="en-US" altLang="zh-CN" sz="2400" b="1" dirty="0">
                <a:solidFill>
                  <a:schemeClr val="tx2"/>
                </a:solidFill>
                <a:latin typeface="黑体" panose="02010609060101010101" charset="-122"/>
                <a:ea typeface="黑体" panose="02010609060101010101" charset="-122"/>
              </a:rPr>
              <a:t>   </a:t>
            </a:r>
            <a:r>
              <a:rPr lang="zh-CN" altLang="en-US" sz="2400" b="1" dirty="0">
                <a:solidFill>
                  <a:schemeClr val="tx2"/>
                </a:solidFill>
                <a:latin typeface="黑体" panose="02010609060101010101" charset="-122"/>
                <a:ea typeface="黑体" panose="02010609060101010101" charset="-122"/>
              </a:rPr>
              <a:t>建设教育强国，最终是办好人民满意的教育；指出要坚持以人民为中心，不断提升教育公共服务的普惠性、可及性、便捷性，让教育改革发展成果更多更公平惠及全体人民，以教育之力厚植人民幸福之本。</a:t>
            </a:r>
            <a:endParaRPr lang="zh-CN" altLang="en-US" sz="24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437005"/>
            <a:ext cx="9666605" cy="5092065"/>
          </a:xfrm>
          <a:prstGeom prst="rect">
            <a:avLst/>
          </a:prstGeom>
          <a:noFill/>
        </p:spPr>
        <p:txBody>
          <a:bodyPr wrap="square">
            <a:noAutofit/>
          </a:bodyPr>
          <a:lstStyle/>
          <a:p>
            <a:pPr algn="l"/>
            <a:r>
              <a:rPr lang="zh-CN" altLang="en-US" sz="3200" b="1" dirty="0">
                <a:solidFill>
                  <a:srgbClr val="C00000"/>
                </a:solidFill>
                <a:latin typeface="黑体" panose="02010609060101010101" charset="-122"/>
                <a:ea typeface="黑体" panose="02010609060101010101" charset="-122"/>
              </a:rPr>
              <a:t>加快建设健康中国（聚焦三大重点</a:t>
            </a:r>
            <a:r>
              <a:rPr lang="zh-CN" altLang="en-US" sz="3200" b="1" dirty="0">
                <a:solidFill>
                  <a:srgbClr val="C00000"/>
                </a:solidFill>
                <a:latin typeface="黑体" panose="02010609060101010101" charset="-122"/>
                <a:ea typeface="黑体" panose="02010609060101010101" charset="-122"/>
              </a:rPr>
              <a:t>任务）：</a:t>
            </a:r>
            <a:endParaRPr lang="zh-CN" altLang="en-US" sz="3200" b="1" dirty="0">
              <a:solidFill>
                <a:srgbClr val="C00000"/>
              </a:solidFill>
              <a:latin typeface="黑体" panose="02010609060101010101" charset="-122"/>
              <a:ea typeface="黑体" panose="02010609060101010101" charset="-122"/>
            </a:endParaRPr>
          </a:p>
          <a:p>
            <a:pPr algn="l">
              <a:lnSpc>
                <a:spcPct val="140000"/>
              </a:lnSpc>
            </a:pPr>
            <a:r>
              <a:rPr lang="zh-CN" altLang="en-US" sz="3200" b="1" dirty="0">
                <a:solidFill>
                  <a:srgbClr val="C00000"/>
                </a:solidFill>
                <a:latin typeface="黑体" panose="02010609060101010101" charset="-122"/>
                <a:ea typeface="黑体" panose="02010609060101010101" charset="-122"/>
              </a:rPr>
              <a:t> </a:t>
            </a:r>
            <a:r>
              <a:rPr lang="en-US" altLang="zh-CN" sz="3200" b="1" dirty="0">
                <a:solidFill>
                  <a:srgbClr val="C00000"/>
                </a:solidFill>
                <a:latin typeface="黑体" panose="02010609060101010101" charset="-122"/>
                <a:ea typeface="黑体" panose="02010609060101010101" charset="-122"/>
              </a:rPr>
              <a:t> </a:t>
            </a:r>
            <a:r>
              <a:rPr lang="en-US" altLang="zh-CN" sz="2000" b="1" dirty="0">
                <a:solidFill>
                  <a:schemeClr val="tx2"/>
                </a:solidFill>
                <a:latin typeface="黑体" panose="02010609060101010101" charset="-122"/>
                <a:ea typeface="黑体" panose="02010609060101010101" charset="-122"/>
              </a:rPr>
              <a:t> </a:t>
            </a:r>
            <a:r>
              <a:rPr lang="zh-CN" altLang="en-US" sz="2000" b="1" dirty="0">
                <a:solidFill>
                  <a:schemeClr val="tx2"/>
                </a:solidFill>
                <a:latin typeface="黑体" panose="02010609060101010101" charset="-122"/>
                <a:ea typeface="黑体" panose="02010609060101010101" charset="-122"/>
              </a:rPr>
              <a:t>一是实施健康优先发展战略。党的新时代卫生与健康工作方针提出，要</a:t>
            </a:r>
            <a:r>
              <a:rPr lang="en-US" altLang="zh-CN" sz="2000" b="1" dirty="0">
                <a:solidFill>
                  <a:schemeClr val="tx2"/>
                </a:solidFill>
                <a:latin typeface="黑体" panose="02010609060101010101" charset="-122"/>
                <a:ea typeface="黑体" panose="02010609060101010101" charset="-122"/>
              </a:rPr>
              <a:t>“</a:t>
            </a:r>
            <a:r>
              <a:rPr lang="zh-CN" altLang="en-US" sz="2000" b="1" dirty="0">
                <a:solidFill>
                  <a:schemeClr val="tx2"/>
                </a:solidFill>
                <a:latin typeface="黑体" panose="02010609060101010101" charset="-122"/>
                <a:ea typeface="黑体" panose="02010609060101010101" charset="-122"/>
              </a:rPr>
              <a:t>把健康融入所有政策、人民共建共享</a:t>
            </a:r>
            <a:r>
              <a:rPr lang="en-US" altLang="zh-CN" sz="2000" b="1" dirty="0">
                <a:solidFill>
                  <a:schemeClr val="tx2"/>
                </a:solidFill>
                <a:latin typeface="黑体" panose="02010609060101010101" charset="-122"/>
                <a:ea typeface="黑体" panose="02010609060101010101" charset="-122"/>
              </a:rPr>
              <a:t>”</a:t>
            </a:r>
            <a:r>
              <a:rPr lang="zh-CN" altLang="en-US" sz="2000" b="1" dirty="0">
                <a:solidFill>
                  <a:schemeClr val="tx2"/>
                </a:solidFill>
                <a:latin typeface="黑体" panose="02010609060101010101" charset="-122"/>
                <a:ea typeface="黑体" panose="02010609060101010101" charset="-122"/>
              </a:rPr>
              <a:t>。</a:t>
            </a:r>
            <a:endParaRPr lang="zh-CN" altLang="en-US" sz="2000" b="1" dirty="0">
              <a:solidFill>
                <a:schemeClr val="tx2"/>
              </a:solidFill>
              <a:latin typeface="黑体" panose="02010609060101010101" charset="-122"/>
              <a:ea typeface="黑体" panose="02010609060101010101" charset="-122"/>
            </a:endParaRPr>
          </a:p>
          <a:p>
            <a:pPr algn="l">
              <a:lnSpc>
                <a:spcPct val="140000"/>
              </a:lnSpc>
            </a:pPr>
            <a:r>
              <a:rPr lang="en-US" altLang="zh-CN" sz="2000" b="1" dirty="0">
                <a:solidFill>
                  <a:schemeClr val="tx2"/>
                </a:solidFill>
                <a:latin typeface="黑体" panose="02010609060101010101" charset="-122"/>
                <a:ea typeface="黑体" panose="02010609060101010101" charset="-122"/>
              </a:rPr>
              <a:t>    </a:t>
            </a:r>
            <a:r>
              <a:rPr lang="zh-CN" altLang="en-US" sz="2000" b="1" dirty="0">
                <a:solidFill>
                  <a:schemeClr val="tx2"/>
                </a:solidFill>
                <a:latin typeface="黑体" panose="02010609060101010101" charset="-122"/>
                <a:ea typeface="黑体" panose="02010609060101010101" charset="-122"/>
              </a:rPr>
              <a:t>二是统筹发展与安全，为经济社会发展提供强有力的保障和支撑。明确强化公共卫生能力，防控重大传染病。积极做好慢性病的综合防控。全方位提升急诊急救、血液保障和应急能力。加强心理健康和精神卫生的服务工作。</a:t>
            </a:r>
            <a:endParaRPr lang="zh-CN" altLang="en-US" sz="2000" b="1" dirty="0">
              <a:solidFill>
                <a:schemeClr val="tx2"/>
              </a:solidFill>
              <a:latin typeface="黑体" panose="02010609060101010101" charset="-122"/>
              <a:ea typeface="黑体" panose="02010609060101010101" charset="-122"/>
            </a:endParaRPr>
          </a:p>
          <a:p>
            <a:pPr algn="l">
              <a:lnSpc>
                <a:spcPct val="140000"/>
              </a:lnSpc>
            </a:pPr>
            <a:r>
              <a:rPr lang="en-US" altLang="zh-CN" sz="2000" b="1" dirty="0">
                <a:solidFill>
                  <a:schemeClr val="tx2"/>
                </a:solidFill>
                <a:latin typeface="黑体" panose="02010609060101010101" charset="-122"/>
                <a:ea typeface="黑体" panose="02010609060101010101" charset="-122"/>
              </a:rPr>
              <a:t>    </a:t>
            </a:r>
            <a:r>
              <a:rPr lang="zh-CN" altLang="en-US" sz="2000" b="1" dirty="0">
                <a:solidFill>
                  <a:schemeClr val="tx2"/>
                </a:solidFill>
                <a:latin typeface="黑体" panose="02010609060101010101" charset="-122"/>
                <a:ea typeface="黑体" panose="02010609060101010101" charset="-122"/>
              </a:rPr>
              <a:t>三是为群众提供公平可及、系统连续和优质高效的健康服务。健全医疗、医保和医药协同发展和治理机制，促进分级诊疗。推进基本医疗保险省级统筹，优化药品集中采购，医保支付和结余资金的使用政策。以公益性为导向，深化公立医院编制、服务价格、薪酬制度、综合监管改革，加强县区和基层医疗机构的运行保障。</a:t>
            </a:r>
            <a:endParaRPr lang="zh-CN" altLang="en-US" sz="20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437005"/>
            <a:ext cx="9666605" cy="4826635"/>
          </a:xfrm>
          <a:prstGeom prst="rect">
            <a:avLst/>
          </a:prstGeom>
          <a:noFill/>
        </p:spPr>
        <p:txBody>
          <a:bodyPr wrap="square">
            <a:noAutofit/>
          </a:bodyPr>
          <a:lstStyle/>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l">
              <a:lnSpc>
                <a:spcPct val="160000"/>
              </a:lnSpc>
            </a:pPr>
            <a:r>
              <a:rPr lang="zh-CN" altLang="en-US" sz="3200" b="1" dirty="0">
                <a:solidFill>
                  <a:srgbClr val="C00000"/>
                </a:solidFill>
                <a:latin typeface="黑体" panose="02010609060101010101" charset="-122"/>
                <a:ea typeface="黑体" panose="02010609060101010101" charset="-122"/>
              </a:rPr>
              <a:t>全会强调，治国必先治党，党兴才能国强。管党治党越有效，经济社会发展的保障就越有力。必须以永远在路上的坚韧和执着，持之以恒推进全面从严治党，坚决把党的自我革命要求落实到位，推进党的作风建设常态化长效化，坚定不移开展反腐败斗争。</a:t>
            </a:r>
            <a:endParaRPr lang="zh-CN" altLang="en-US" sz="3200" b="1" dirty="0">
              <a:solidFill>
                <a:srgbClr val="C00000"/>
              </a:solidFill>
              <a:latin typeface="黑体" panose="02010609060101010101" charset="-122"/>
              <a:ea typeface="黑体" panose="02010609060101010101" charset="-122"/>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130" y="1260475"/>
            <a:ext cx="9666605" cy="5333365"/>
          </a:xfrm>
          <a:prstGeom prst="rect">
            <a:avLst/>
          </a:prstGeom>
          <a:noFill/>
        </p:spPr>
        <p:txBody>
          <a:bodyPr wrap="square">
            <a:noAutofit/>
          </a:bodyPr>
          <a:lstStyle/>
          <a:p>
            <a:pPr algn="ctr"/>
            <a:r>
              <a:rPr lang="en-US" altLang="zh-CN" sz="3200" b="1" dirty="0">
                <a:solidFill>
                  <a:srgbClr val="C00000"/>
                </a:solidFill>
                <a:latin typeface="黑体" panose="02010609060101010101" charset="-122"/>
                <a:ea typeface="黑体" panose="02010609060101010101" charset="-122"/>
              </a:rPr>
              <a:t> </a:t>
            </a:r>
            <a:endParaRPr lang="en-US" altLang="zh-CN" sz="3200" b="1" dirty="0">
              <a:solidFill>
                <a:srgbClr val="C00000"/>
              </a:solidFill>
              <a:latin typeface="黑体" panose="02010609060101010101" charset="-122"/>
              <a:ea typeface="黑体" panose="02010609060101010101" charset="-122"/>
            </a:endParaRPr>
          </a:p>
          <a:p>
            <a:pPr algn="ctr"/>
            <a:r>
              <a:rPr lang="zh-CN" altLang="en-US" sz="3200" b="1" dirty="0">
                <a:solidFill>
                  <a:srgbClr val="C00000"/>
                </a:solidFill>
                <a:latin typeface="黑体" panose="02010609060101010101" charset="-122"/>
                <a:ea typeface="黑体" panose="02010609060101010101" charset="-122"/>
              </a:rPr>
              <a:t>学习贯彻党的二十届四中全会精神</a:t>
            </a:r>
            <a:endParaRPr lang="en-US" altLang="zh-CN" sz="3200" b="1" dirty="0">
              <a:solidFill>
                <a:srgbClr val="C00000"/>
              </a:solidFill>
              <a:latin typeface="黑体" panose="02010609060101010101" charset="-122"/>
              <a:ea typeface="黑体" panose="02010609060101010101" charset="-122"/>
            </a:endParaRPr>
          </a:p>
          <a:p>
            <a:pPr algn="l">
              <a:lnSpc>
                <a:spcPct val="210000"/>
              </a:lnSpc>
            </a:pPr>
            <a:r>
              <a:rPr lang="en-US" altLang="zh-CN" sz="3200" b="1" dirty="0">
                <a:solidFill>
                  <a:srgbClr val="C00000"/>
                </a:solidFill>
                <a:latin typeface="黑体" panose="02010609060101010101" charset="-122"/>
                <a:ea typeface="黑体" panose="02010609060101010101" charset="-122"/>
              </a:rPr>
              <a:t>  </a:t>
            </a:r>
            <a:r>
              <a:rPr lang="zh-CN" altLang="en-US" sz="3200" b="1" dirty="0">
                <a:solidFill>
                  <a:schemeClr val="tx2"/>
                </a:solidFill>
                <a:latin typeface="黑体" panose="02010609060101010101" charset="-122"/>
                <a:ea typeface="黑体" panose="02010609060101010101" charset="-122"/>
              </a:rPr>
              <a:t>作为医疗卫生战线的党员干部，我们必须深刻领会全会精神的核心要义，将其转化为推动医院高质量发展的实际行动。结合医院工作实际，我谈三点体会：</a:t>
            </a:r>
            <a:endParaRPr lang="zh-CN" altLang="en-US" sz="32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935990" y="1260475"/>
            <a:ext cx="10820400" cy="5333365"/>
          </a:xfrm>
          <a:prstGeom prst="rect">
            <a:avLst/>
          </a:prstGeom>
          <a:noFill/>
        </p:spPr>
        <p:txBody>
          <a:bodyPr wrap="square">
            <a:noAutofit/>
          </a:bodyPr>
          <a:lstStyle/>
          <a:p>
            <a:pPr algn="ctr"/>
            <a:r>
              <a:rPr lang="en-US" altLang="zh-CN" sz="3200" b="1" dirty="0">
                <a:solidFill>
                  <a:srgbClr val="C00000"/>
                </a:solidFill>
                <a:latin typeface="黑体" panose="02010609060101010101" charset="-122"/>
                <a:ea typeface="黑体" panose="02010609060101010101" charset="-122"/>
              </a:rPr>
              <a:t> </a:t>
            </a:r>
            <a:endParaRPr lang="en-US" altLang="zh-CN" sz="3200" b="1" dirty="0">
              <a:solidFill>
                <a:srgbClr val="C00000"/>
              </a:solidFill>
              <a:latin typeface="黑体" panose="02010609060101010101" charset="-122"/>
              <a:ea typeface="黑体" panose="02010609060101010101" charset="-122"/>
            </a:endParaRPr>
          </a:p>
          <a:p>
            <a:pPr algn="ctr"/>
            <a:r>
              <a:rPr lang="zh-CN" altLang="en-US" sz="3200" b="1" dirty="0">
                <a:solidFill>
                  <a:srgbClr val="C00000"/>
                </a:solidFill>
                <a:latin typeface="黑体" panose="02010609060101010101" charset="-122"/>
                <a:ea typeface="黑体" panose="02010609060101010101" charset="-122"/>
              </a:rPr>
              <a:t>学习贯彻党的二十届四中全会精神</a:t>
            </a:r>
            <a:endParaRPr lang="en-US" altLang="zh-CN" sz="3200" b="1" dirty="0">
              <a:solidFill>
                <a:srgbClr val="C00000"/>
              </a:solidFill>
              <a:latin typeface="黑体" panose="02010609060101010101" charset="-122"/>
              <a:ea typeface="黑体" panose="02010609060101010101" charset="-122"/>
            </a:endParaRPr>
          </a:p>
          <a:p>
            <a:pPr algn="l">
              <a:lnSpc>
                <a:spcPct val="210000"/>
              </a:lnSpc>
            </a:pPr>
            <a:r>
              <a:rPr lang="en-US" altLang="zh-CN" sz="3200" b="1" dirty="0">
                <a:solidFill>
                  <a:srgbClr val="C00000"/>
                </a:solidFill>
                <a:latin typeface="黑体" panose="02010609060101010101" charset="-122"/>
                <a:ea typeface="黑体" panose="02010609060101010101" charset="-122"/>
              </a:rPr>
              <a:t>  </a:t>
            </a:r>
            <a:r>
              <a:rPr lang="zh-CN" altLang="en-US" sz="3200" b="1" dirty="0">
                <a:solidFill>
                  <a:schemeClr val="tx2"/>
                </a:solidFill>
                <a:latin typeface="黑体" panose="02010609060101010101" charset="-122"/>
                <a:ea typeface="黑体" panose="02010609060101010101" charset="-122"/>
              </a:rPr>
              <a:t>一、提高政治站位，深刻把握全会精神的时代内涵</a:t>
            </a:r>
            <a:endParaRPr lang="zh-CN" altLang="en-US" sz="3200" b="1" dirty="0">
              <a:solidFill>
                <a:schemeClr val="tx2"/>
              </a:solidFill>
              <a:latin typeface="黑体" panose="02010609060101010101" charset="-122"/>
              <a:ea typeface="黑体" panose="02010609060101010101" charset="-122"/>
            </a:endParaRPr>
          </a:p>
          <a:p>
            <a:pPr algn="l">
              <a:lnSpc>
                <a:spcPct val="180000"/>
              </a:lnSpc>
            </a:pPr>
            <a:r>
              <a:rPr lang="zh-CN" altLang="en-US" sz="2800" b="1" dirty="0">
                <a:solidFill>
                  <a:schemeClr val="tx2"/>
                </a:solidFill>
                <a:latin typeface="黑体" panose="02010609060101010101" charset="-122"/>
                <a:ea typeface="黑体" panose="02010609060101010101" charset="-122"/>
              </a:rPr>
              <a:t>全会将“保障人民健康”置于突出位置，强调推进健康中国建设是中国式现代化的重要支撑。这要求我们：强化思想引领：深刻理解“坚持党的全面领导”是推进卫生健康事业发展的根本保证，始终把政治建设贯穿医院治理全过程。</a:t>
            </a:r>
            <a:endParaRPr lang="zh-CN" altLang="en-US" sz="28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775335" y="1316990"/>
            <a:ext cx="10820400" cy="5497830"/>
          </a:xfrm>
          <a:prstGeom prst="rect">
            <a:avLst/>
          </a:prstGeom>
          <a:noFill/>
        </p:spPr>
        <p:txBody>
          <a:bodyPr wrap="square">
            <a:noAutofit/>
          </a:bodyPr>
          <a:lstStyle/>
          <a:p>
            <a:pPr algn="ctr"/>
            <a:r>
              <a:rPr lang="en-US" altLang="zh-CN" sz="3200" b="1" dirty="0">
                <a:solidFill>
                  <a:srgbClr val="C00000"/>
                </a:solidFill>
                <a:latin typeface="黑体" panose="02010609060101010101" charset="-122"/>
                <a:ea typeface="黑体" panose="02010609060101010101" charset="-122"/>
              </a:rPr>
              <a:t> </a:t>
            </a:r>
            <a:endParaRPr lang="en-US" altLang="zh-CN" sz="3200" b="1" dirty="0">
              <a:solidFill>
                <a:srgbClr val="C00000"/>
              </a:solidFill>
              <a:latin typeface="黑体" panose="02010609060101010101" charset="-122"/>
              <a:ea typeface="黑体" panose="02010609060101010101" charset="-122"/>
            </a:endParaRPr>
          </a:p>
          <a:p>
            <a:pPr algn="ctr"/>
            <a:r>
              <a:rPr lang="zh-CN" altLang="en-US" sz="3200" b="1" dirty="0">
                <a:solidFill>
                  <a:srgbClr val="C00000"/>
                </a:solidFill>
                <a:latin typeface="黑体" panose="02010609060101010101" charset="-122"/>
                <a:ea typeface="黑体" panose="02010609060101010101" charset="-122"/>
              </a:rPr>
              <a:t>学习贯彻党的二十届四中全会精神</a:t>
            </a:r>
            <a:endParaRPr lang="zh-CN" altLang="en-US" sz="3200" b="1" dirty="0">
              <a:solidFill>
                <a:srgbClr val="C00000"/>
              </a:solidFill>
              <a:latin typeface="黑体" panose="02010609060101010101" charset="-122"/>
              <a:ea typeface="黑体" panose="02010609060101010101" charset="-122"/>
            </a:endParaRPr>
          </a:p>
          <a:p>
            <a:pPr algn="l"/>
            <a:r>
              <a:rPr lang="en-US" altLang="zh-CN" sz="3200" b="1" dirty="0">
                <a:solidFill>
                  <a:schemeClr val="tx2"/>
                </a:solidFill>
                <a:latin typeface="黑体" panose="02010609060101010101" charset="-122"/>
                <a:ea typeface="黑体" panose="02010609060101010101" charset="-122"/>
              </a:rPr>
              <a:t>二、聚焦主责主业，以全会精神引领医院改革发展</a:t>
            </a:r>
            <a:endParaRPr lang="en-US" altLang="zh-CN" sz="3200" b="1" dirty="0">
              <a:solidFill>
                <a:schemeClr val="tx2"/>
              </a:solidFill>
              <a:latin typeface="黑体" panose="02010609060101010101" charset="-122"/>
              <a:ea typeface="黑体" panose="02010609060101010101" charset="-122"/>
            </a:endParaRPr>
          </a:p>
          <a:p>
            <a:pPr algn="l">
              <a:lnSpc>
                <a:spcPct val="120000"/>
              </a:lnSpc>
            </a:pPr>
            <a:r>
              <a:rPr lang="en-US" altLang="zh-CN" sz="2800" b="1" dirty="0">
                <a:solidFill>
                  <a:schemeClr val="tx2"/>
                </a:solidFill>
                <a:latin typeface="黑体" panose="02010609060101010101" charset="-122"/>
                <a:ea typeface="黑体" panose="02010609060101010101" charset="-122"/>
              </a:rPr>
              <a:t>重点抓好三方面工作：</a:t>
            </a:r>
            <a:endParaRPr lang="en-US" altLang="zh-CN" sz="2800" b="1" dirty="0">
              <a:solidFill>
                <a:schemeClr val="tx2"/>
              </a:solidFill>
              <a:latin typeface="黑体" panose="02010609060101010101" charset="-122"/>
              <a:ea typeface="黑体" panose="02010609060101010101" charset="-122"/>
            </a:endParaRPr>
          </a:p>
          <a:p>
            <a:pPr algn="l">
              <a:lnSpc>
                <a:spcPct val="150000"/>
              </a:lnSpc>
            </a:pPr>
            <a:r>
              <a:rPr lang="zh-CN" altLang="en-US" sz="2400" b="1" dirty="0">
                <a:solidFill>
                  <a:schemeClr val="tx2"/>
                </a:solidFill>
                <a:latin typeface="黑体" panose="02010609060101010101" charset="-122"/>
                <a:ea typeface="黑体" panose="02010609060101010101" charset="-122"/>
              </a:rPr>
              <a:t>（一）</a:t>
            </a:r>
            <a:r>
              <a:rPr lang="en-US" altLang="zh-CN" sz="2400" b="1" dirty="0">
                <a:solidFill>
                  <a:schemeClr val="tx2"/>
                </a:solidFill>
                <a:latin typeface="黑体" panose="02010609060101010101" charset="-122"/>
                <a:ea typeface="黑体" panose="02010609060101010101" charset="-122"/>
              </a:rPr>
              <a:t>构建优质高效服务体系，推进学科交叉融合与技术创新</a:t>
            </a:r>
            <a:r>
              <a:rPr lang="zh-CN" altLang="en-US" sz="2400" b="1" dirty="0">
                <a:solidFill>
                  <a:schemeClr val="tx2"/>
                </a:solidFill>
                <a:latin typeface="黑体" panose="02010609060101010101" charset="-122"/>
                <a:ea typeface="黑体" panose="02010609060101010101" charset="-122"/>
              </a:rPr>
              <a:t>。</a:t>
            </a:r>
            <a:endParaRPr lang="zh-CN" altLang="en-US" sz="2400" b="1" dirty="0">
              <a:solidFill>
                <a:schemeClr val="tx2"/>
              </a:solidFill>
              <a:latin typeface="黑体" panose="02010609060101010101" charset="-122"/>
              <a:ea typeface="黑体" panose="02010609060101010101" charset="-122"/>
            </a:endParaRPr>
          </a:p>
          <a:p>
            <a:pPr algn="l">
              <a:lnSpc>
                <a:spcPct val="150000"/>
              </a:lnSpc>
            </a:pPr>
            <a:r>
              <a:rPr lang="zh-CN" altLang="en-US" sz="2400" b="1" dirty="0">
                <a:solidFill>
                  <a:schemeClr val="tx2"/>
                </a:solidFill>
                <a:latin typeface="黑体" panose="02010609060101010101" charset="-122"/>
                <a:ea typeface="黑体" panose="02010609060101010101" charset="-122"/>
              </a:rPr>
              <a:t>（二）激活科技创新引擎，落实“科技自立自强”要求，瞄准重大疑难疾病救治、智慧医疗等方向开展有组织科研攻关。</a:t>
            </a:r>
            <a:endParaRPr lang="zh-CN" altLang="en-US" sz="2400" b="1" dirty="0">
              <a:solidFill>
                <a:schemeClr val="tx2"/>
              </a:solidFill>
              <a:latin typeface="黑体" panose="02010609060101010101" charset="-122"/>
              <a:ea typeface="黑体" panose="02010609060101010101" charset="-122"/>
            </a:endParaRPr>
          </a:p>
          <a:p>
            <a:pPr algn="l">
              <a:lnSpc>
                <a:spcPct val="150000"/>
              </a:lnSpc>
            </a:pPr>
            <a:r>
              <a:rPr lang="zh-CN" altLang="en-US" sz="2400" b="1" dirty="0">
                <a:solidFill>
                  <a:schemeClr val="tx2"/>
                </a:solidFill>
                <a:latin typeface="黑体" panose="02010609060101010101" charset="-122"/>
                <a:ea typeface="黑体" panose="02010609060101010101" charset="-122"/>
              </a:rPr>
              <a:t>（三）完善绩效改革激励机制，推进精细化管理，优化绩效考核与成本控制体系，提升现代化治理效能，健全党委领导下的院长负责制运行机制，强化支部政治功能和组织功能。</a:t>
            </a:r>
            <a:endParaRPr lang="zh-CN" altLang="en-US" sz="24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935990" y="1260475"/>
            <a:ext cx="10820400" cy="5333365"/>
          </a:xfrm>
          <a:prstGeom prst="rect">
            <a:avLst/>
          </a:prstGeom>
          <a:noFill/>
        </p:spPr>
        <p:txBody>
          <a:bodyPr wrap="square">
            <a:noAutofit/>
          </a:bodyPr>
          <a:lstStyle/>
          <a:p>
            <a:pPr algn="ctr"/>
            <a:r>
              <a:rPr lang="en-US" altLang="zh-CN" sz="3200" b="1" dirty="0">
                <a:solidFill>
                  <a:srgbClr val="C00000"/>
                </a:solidFill>
                <a:latin typeface="黑体" panose="02010609060101010101" charset="-122"/>
                <a:ea typeface="黑体" panose="02010609060101010101" charset="-122"/>
              </a:rPr>
              <a:t> </a:t>
            </a:r>
            <a:endParaRPr lang="en-US" altLang="zh-CN" sz="3200" b="1" dirty="0">
              <a:solidFill>
                <a:srgbClr val="C00000"/>
              </a:solidFill>
              <a:latin typeface="黑体" panose="02010609060101010101" charset="-122"/>
              <a:ea typeface="黑体" panose="02010609060101010101" charset="-122"/>
            </a:endParaRPr>
          </a:p>
          <a:p>
            <a:pPr algn="ctr"/>
            <a:r>
              <a:rPr lang="zh-CN" altLang="en-US" sz="3200" b="1" dirty="0">
                <a:solidFill>
                  <a:srgbClr val="C00000"/>
                </a:solidFill>
                <a:latin typeface="黑体" panose="02010609060101010101" charset="-122"/>
                <a:ea typeface="黑体" panose="02010609060101010101" charset="-122"/>
              </a:rPr>
              <a:t>学习贯彻党的二十届四中全会精神</a:t>
            </a:r>
            <a:endParaRPr lang="en-US" altLang="zh-CN" sz="3200" b="1" dirty="0">
              <a:solidFill>
                <a:srgbClr val="C00000"/>
              </a:solidFill>
              <a:latin typeface="黑体" panose="02010609060101010101" charset="-122"/>
              <a:ea typeface="黑体" panose="02010609060101010101" charset="-122"/>
            </a:endParaRPr>
          </a:p>
          <a:p>
            <a:pPr algn="l">
              <a:lnSpc>
                <a:spcPct val="210000"/>
              </a:lnSpc>
            </a:pPr>
            <a:r>
              <a:rPr lang="en-US" altLang="zh-CN" sz="3200" b="1" dirty="0">
                <a:solidFill>
                  <a:srgbClr val="C00000"/>
                </a:solidFill>
                <a:latin typeface="黑体" panose="02010609060101010101" charset="-122"/>
                <a:ea typeface="黑体" panose="02010609060101010101" charset="-122"/>
              </a:rPr>
              <a:t> </a:t>
            </a:r>
            <a:r>
              <a:rPr lang="en-US" altLang="zh-CN" sz="3200" b="1" dirty="0">
                <a:solidFill>
                  <a:schemeClr val="tx2"/>
                </a:solidFill>
                <a:latin typeface="黑体" panose="02010609060101010101" charset="-122"/>
                <a:ea typeface="黑体" panose="02010609060101010101" charset="-122"/>
              </a:rPr>
              <a:t>三、强化担当作为，推动学习成果转化为实践动能</a:t>
            </a:r>
            <a:endParaRPr lang="en-US" altLang="zh-CN" sz="3200" b="1" dirty="0">
              <a:solidFill>
                <a:schemeClr val="tx2"/>
              </a:solidFill>
              <a:latin typeface="黑体" panose="02010609060101010101" charset="-122"/>
              <a:ea typeface="黑体" panose="02010609060101010101" charset="-122"/>
            </a:endParaRPr>
          </a:p>
          <a:p>
            <a:pPr algn="l">
              <a:lnSpc>
                <a:spcPct val="180000"/>
              </a:lnSpc>
            </a:pPr>
            <a:r>
              <a:rPr lang="en-US" altLang="zh-CN" sz="2400" b="1" dirty="0">
                <a:solidFill>
                  <a:schemeClr val="tx2"/>
                </a:solidFill>
                <a:latin typeface="黑体" panose="02010609060101010101" charset="-122"/>
                <a:ea typeface="黑体" panose="02010609060101010101" charset="-122"/>
              </a:rPr>
              <a:t>  党委班子带头研学，支部通过“三会一课”全覆盖研讨，推动全会精神进科室、进一线。对标对表谋规划，将全会</a:t>
            </a:r>
            <a:r>
              <a:rPr lang="zh-CN" altLang="en-US" sz="2400" b="1" dirty="0">
                <a:solidFill>
                  <a:schemeClr val="tx2"/>
                </a:solidFill>
                <a:latin typeface="黑体" panose="02010609060101010101" charset="-122"/>
                <a:ea typeface="黑体" panose="02010609060101010101" charset="-122"/>
              </a:rPr>
              <a:t>精神</a:t>
            </a:r>
            <a:r>
              <a:rPr lang="en-US" altLang="zh-CN" sz="2400" b="1" dirty="0">
                <a:solidFill>
                  <a:schemeClr val="tx2"/>
                </a:solidFill>
                <a:latin typeface="黑体" panose="02010609060101010101" charset="-122"/>
                <a:ea typeface="黑体" panose="02010609060101010101" charset="-122"/>
              </a:rPr>
              <a:t>部署融入医院“十五五”发展规划编制</a:t>
            </a:r>
            <a:r>
              <a:rPr lang="zh-CN" altLang="en-US" sz="2400" b="1" dirty="0">
                <a:solidFill>
                  <a:schemeClr val="tx2"/>
                </a:solidFill>
                <a:latin typeface="黑体" panose="02010609060101010101" charset="-122"/>
                <a:ea typeface="黑体" panose="02010609060101010101" charset="-122"/>
              </a:rPr>
              <a:t>。党建引领促落实，深化“党建+业务”融合。在应急救治、重大疾病预防中发挥堡垒作用；强化纪律监督，营造风清气正的政治生态和执业环境。</a:t>
            </a:r>
            <a:endParaRPr lang="zh-CN" altLang="en-US" sz="24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635" y="1260475"/>
            <a:ext cx="12120245" cy="5333365"/>
          </a:xfrm>
          <a:prstGeom prst="rect">
            <a:avLst/>
          </a:prstGeom>
          <a:noFill/>
        </p:spPr>
        <p:txBody>
          <a:bodyPr wrap="square">
            <a:noAutofit/>
          </a:bodyPr>
          <a:lstStyle/>
          <a:p>
            <a:pPr algn="ctr"/>
            <a:r>
              <a:rPr lang="en-US" altLang="zh-CN" sz="3200" b="1" dirty="0">
                <a:solidFill>
                  <a:srgbClr val="C00000"/>
                </a:solidFill>
                <a:latin typeface="黑体" panose="02010609060101010101" charset="-122"/>
                <a:ea typeface="黑体" panose="02010609060101010101" charset="-122"/>
              </a:rPr>
              <a:t> </a:t>
            </a:r>
            <a:endParaRPr lang="en-US" altLang="zh-CN" sz="3200" b="1" dirty="0">
              <a:solidFill>
                <a:srgbClr val="C00000"/>
              </a:solidFill>
              <a:latin typeface="黑体" panose="02010609060101010101" charset="-122"/>
              <a:ea typeface="黑体" panose="02010609060101010101" charset="-122"/>
            </a:endParaRPr>
          </a:p>
          <a:p>
            <a:pPr algn="ctr"/>
            <a:r>
              <a:rPr lang="zh-CN" altLang="en-US" sz="4800" b="1" dirty="0">
                <a:solidFill>
                  <a:schemeClr val="tx2"/>
                </a:solidFill>
                <a:latin typeface="黑体" panose="02010609060101010101" charset="-122"/>
                <a:ea typeface="黑体" panose="02010609060101010101" charset="-122"/>
              </a:rPr>
              <a:t>深刻领悟全会精神</a:t>
            </a:r>
            <a:endParaRPr lang="zh-CN" altLang="en-US" sz="4800" b="1" dirty="0">
              <a:solidFill>
                <a:schemeClr val="tx2"/>
              </a:solidFill>
              <a:latin typeface="黑体" panose="02010609060101010101" charset="-122"/>
              <a:ea typeface="黑体" panose="02010609060101010101" charset="-122"/>
            </a:endParaRPr>
          </a:p>
          <a:p>
            <a:pPr algn="ctr"/>
            <a:r>
              <a:rPr lang="zh-CN" altLang="en-US" sz="4800" b="1" dirty="0">
                <a:solidFill>
                  <a:schemeClr val="tx2"/>
                </a:solidFill>
                <a:latin typeface="黑体" panose="02010609060101010101" charset="-122"/>
                <a:ea typeface="黑体" panose="02010609060101010101" charset="-122"/>
              </a:rPr>
              <a:t>凝心聚力促进医院高质量发展</a:t>
            </a:r>
            <a:endParaRPr lang="zh-CN" altLang="en-US" sz="4800" b="1" dirty="0">
              <a:solidFill>
                <a:schemeClr val="tx2"/>
              </a:solidFill>
              <a:latin typeface="黑体" panose="02010609060101010101" charset="-122"/>
              <a:ea typeface="黑体" panose="02010609060101010101" charset="-122"/>
            </a:endParaRPr>
          </a:p>
          <a:p>
            <a:pPr algn="ctr"/>
            <a:endParaRPr lang="zh-CN" altLang="en-US" sz="7200" b="1" dirty="0">
              <a:solidFill>
                <a:srgbClr val="C00000"/>
              </a:solidFill>
              <a:latin typeface="黑体" panose="02010609060101010101" charset="-122"/>
              <a:ea typeface="黑体" panose="02010609060101010101" charset="-122"/>
            </a:endParaRPr>
          </a:p>
          <a:p>
            <a:pPr algn="ctr"/>
            <a:endParaRPr lang="zh-CN" altLang="en-US" sz="7200" b="1" dirty="0">
              <a:solidFill>
                <a:srgbClr val="C00000"/>
              </a:solidFill>
              <a:latin typeface="黑体" panose="02010609060101010101" charset="-122"/>
              <a:ea typeface="黑体" panose="02010609060101010101" charset="-122"/>
            </a:endParaRPr>
          </a:p>
          <a:p>
            <a:pPr algn="ctr"/>
            <a:endParaRPr lang="zh-CN" altLang="en-US" sz="7200" b="1" dirty="0">
              <a:solidFill>
                <a:srgbClr val="0070C0"/>
              </a:solidFill>
              <a:latin typeface="黑体" panose="02010609060101010101" charset="-122"/>
              <a:ea typeface="黑体" panose="02010609060101010101" charset="-122"/>
            </a:endParaRPr>
          </a:p>
        </p:txBody>
      </p:sp>
      <p:pic>
        <p:nvPicPr>
          <p:cNvPr id="4" name="图片 3"/>
          <p:cNvPicPr/>
          <p:nvPr/>
        </p:nvPicPr>
        <p:blipFill>
          <a:blip r:embed="rId1"/>
          <a:stretch>
            <a:fillRect/>
          </a:stretch>
        </p:blipFill>
        <p:spPr>
          <a:xfrm>
            <a:off x="5761355" y="3249295"/>
            <a:ext cx="6430645" cy="3609340"/>
          </a:xfrm>
          <a:prstGeom prst="rect">
            <a:avLst/>
          </a:prstGeom>
        </p:spPr>
      </p:pic>
      <p:pic>
        <p:nvPicPr>
          <p:cNvPr id="5" name="图片 4"/>
          <p:cNvPicPr/>
          <p:nvPr/>
        </p:nvPicPr>
        <p:blipFill>
          <a:blip r:embed="rId2"/>
          <a:stretch>
            <a:fillRect/>
          </a:stretch>
        </p:blipFill>
        <p:spPr>
          <a:xfrm>
            <a:off x="0" y="3249295"/>
            <a:ext cx="5760720" cy="3609340"/>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000125" y="1260475"/>
            <a:ext cx="10820400" cy="5333365"/>
          </a:xfrm>
          <a:prstGeom prst="rect">
            <a:avLst/>
          </a:prstGeom>
          <a:noFill/>
        </p:spPr>
        <p:txBody>
          <a:bodyPr wrap="square">
            <a:noAutofit/>
          </a:bodyPr>
          <a:lstStyle/>
          <a:p>
            <a:pPr algn="ctr"/>
            <a:r>
              <a:rPr lang="en-US" altLang="zh-CN" sz="3200" b="1" dirty="0">
                <a:solidFill>
                  <a:srgbClr val="C00000"/>
                </a:solidFill>
                <a:latin typeface="黑体" panose="02010609060101010101" charset="-122"/>
                <a:ea typeface="黑体" panose="02010609060101010101" charset="-122"/>
              </a:rPr>
              <a:t> </a:t>
            </a:r>
            <a:endParaRPr lang="en-US" altLang="zh-CN" sz="3200" b="1" dirty="0">
              <a:solidFill>
                <a:srgbClr val="C00000"/>
              </a:solidFill>
              <a:latin typeface="黑体" panose="02010609060101010101" charset="-122"/>
              <a:ea typeface="黑体" panose="02010609060101010101" charset="-122"/>
            </a:endParaRPr>
          </a:p>
          <a:p>
            <a:pPr algn="ctr"/>
            <a:endParaRPr lang="zh-CN" altLang="en-US" sz="7200" b="1" dirty="0">
              <a:solidFill>
                <a:srgbClr val="C00000"/>
              </a:solidFill>
              <a:latin typeface="黑体" panose="02010609060101010101" charset="-122"/>
              <a:ea typeface="黑体" panose="02010609060101010101" charset="-122"/>
            </a:endParaRPr>
          </a:p>
          <a:p>
            <a:pPr algn="ctr"/>
            <a:r>
              <a:rPr lang="zh-CN" altLang="en-US" sz="7200" b="1" dirty="0">
                <a:solidFill>
                  <a:schemeClr val="tx2"/>
                </a:solidFill>
                <a:latin typeface="黑体" panose="02010609060101010101" charset="-122"/>
                <a:ea typeface="黑体" panose="02010609060101010101" charset="-122"/>
              </a:rPr>
              <a:t>感谢您的聆听</a:t>
            </a:r>
            <a:endParaRPr lang="zh-CN" altLang="en-US" sz="7200" b="1" dirty="0">
              <a:solidFill>
                <a:schemeClr val="tx2"/>
              </a:solidFill>
              <a:latin typeface="黑体" panose="02010609060101010101" charset="-122"/>
              <a:ea typeface="黑体" panose="02010609060101010101" charset="-122"/>
            </a:endParaRPr>
          </a:p>
        </p:txBody>
      </p:sp>
    </p:spTree>
  </p:cSld>
  <p:clrMapOvr>
    <a:masterClrMapping/>
  </p:clrMapOvr>
  <p:transition spd="slow"/>
</p:sld>
</file>

<file path=ppt/tags/tag1.xml><?xml version="1.0" encoding="utf-8"?>
<p:tagLst xmlns:p="http://schemas.openxmlformats.org/presentationml/2006/main">
  <p:tag name="COMMONDATA" val="eyJoZGlkIjoiMjY1NDI5ZWQxYjczYWY2NDAxOGJmMzFmZmExMjgyYmYifQ=="/>
  <p:tag name="KSO_WPP_MARK_KEY" val="e4e87c28-d1d0-453d-8947-c9ba577d1ea3"/>
  <p:tag name="commondata" val="eyJoZGlkIjoiNTMyNmRmNzc2Mzg4ZTQ1MjM5MGEyNzAyOTE1YjRhMWY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2343</Words>
  <Application>WPS 演示</Application>
  <PresentationFormat>宽屏</PresentationFormat>
  <Paragraphs>96</Paragraphs>
  <Slides>15</Slides>
  <Notes>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微软雅黑</vt:lpstr>
      <vt:lpstr>黑体</vt:lpstr>
      <vt:lpstr>Calibri</vt:lpstr>
      <vt:lpstr>Arial Unicode MS</vt:lpstr>
      <vt:lpstr>等线 Light</vt:lpstr>
      <vt:lpstr>Calibri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西瓜</cp:lastModifiedBy>
  <cp:revision>387</cp:revision>
  <dcterms:created xsi:type="dcterms:W3CDTF">2021-04-08T23:43:00Z</dcterms:created>
  <dcterms:modified xsi:type="dcterms:W3CDTF">2025-11-26T03:39:22Z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2052-11.3.0.8775</vt:lpwstr>
  </property>
  <property fmtid="{D5CDD505-2E9C-101B-9397-08002B2CF9AE}" pid="3" name="ICV">
    <vt:lpwstr>D9E5FFEC469E4DEE938EE2FF0834B5F6</vt:lpwstr>
  </property>
  <property fmtid="{D5CDD505-2E9C-101B-9397-08002B2CF9AE}" pid="4" name="KSOSaveFontToCloudKey">
    <vt:lpwstr>460166746_embed</vt:lpwstr>
  </property>
</Properties>
</file>