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21"/>
  </p:handoutMasterIdLst>
  <p:sldIdLst>
    <p:sldId id="791" r:id="rId3"/>
    <p:sldId id="310" r:id="rId4"/>
    <p:sldId id="612" r:id="rId6"/>
    <p:sldId id="705" r:id="rId7"/>
    <p:sldId id="707" r:id="rId8"/>
    <p:sldId id="779" r:id="rId9"/>
    <p:sldId id="780" r:id="rId10"/>
    <p:sldId id="781" r:id="rId11"/>
    <p:sldId id="782" r:id="rId12"/>
    <p:sldId id="783" r:id="rId13"/>
    <p:sldId id="784" r:id="rId14"/>
    <p:sldId id="785" r:id="rId15"/>
    <p:sldId id="786" r:id="rId16"/>
    <p:sldId id="787" r:id="rId17"/>
    <p:sldId id="788" r:id="rId18"/>
    <p:sldId id="790" r:id="rId19"/>
    <p:sldId id="554" r:id="rId20"/>
  </p:sldIdLst>
  <p:sldSz cx="12192000" cy="6858000"/>
  <p:notesSz cx="6858000" cy="9144000"/>
  <p:embeddedFontLst>
    <p:embeddedFont>
      <p:font typeface="微软雅黑" panose="020B0503020204020204" charset="-122"/>
      <p:regular r:id="rId26"/>
    </p:embeddedFont>
    <p:embeddedFont>
      <p:font typeface="黑体" panose="02010609060101010101" charset="-122"/>
      <p:regular r:id="rId27"/>
    </p:embeddedFont>
    <p:embeddedFont>
      <p:font typeface="Calibri" panose="020F0502020204030204" charset="0"/>
      <p:regular r:id="rId28"/>
      <p:bold r:id="rId29"/>
      <p:italic r:id="rId30"/>
      <p:boldItalic r:id="rId31"/>
    </p:embeddedFont>
    <p:embeddedFont>
      <p:font typeface="Calibri Light" panose="020F0302020204030204" charset="0"/>
      <p:regular r:id="rId32"/>
      <p:italic r:id="rId33"/>
    </p:embeddedFont>
    <p:embeddedFont>
      <p:font typeface="等线" panose="02010600030101010101" charset="-122"/>
      <p:regular r:id="rId34"/>
    </p:embeddedFont>
  </p:embeddedFontLst>
  <p:custDataLst>
    <p:tags r:id="rId3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60" userDrawn="1">
          <p15:clr>
            <a:srgbClr val="A4A3A4"/>
          </p15:clr>
        </p15:guide>
        <p15:guide id="2" pos="392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 id="2" name="1061333978@qq.com" initials="1"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094931"/>
    <a:srgbClr val="385723"/>
    <a:srgbClr val="FFFFFF"/>
    <a:srgbClr val="2B442F"/>
    <a:srgbClr val="2A442F"/>
    <a:srgbClr val="2C442E"/>
    <a:srgbClr val="29452F"/>
    <a:srgbClr val="E0E9E6"/>
    <a:srgbClr val="F8F6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3" d="100"/>
          <a:sy n="63" d="100"/>
        </p:scale>
        <p:origin x="560" y="48"/>
      </p:cViewPr>
      <p:guideLst>
        <p:guide orient="horz" pos="1560"/>
        <p:guide pos="39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5" Type="http://schemas.openxmlformats.org/officeDocument/2006/relationships/tags" Target="tags/tag1.xml"/><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8"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799"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1048800"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801"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endParaRPr lang="zh-CN" altLang="en-US"/>
          </a:p>
        </p:txBody>
      </p:sp>
      <p:sp>
        <p:nvSpPr>
          <p:cNvPr id="104879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fld id="{9C5F4700-E78E-45D0-B99A-D5CB170963F5}" type="datetimeFigureOut">
              <a:rPr lang="zh-CN" altLang="en-US"/>
            </a:fld>
            <a:endParaRPr lang="zh-CN" altLang="en-US"/>
          </a:p>
        </p:txBody>
      </p:sp>
      <p:sp>
        <p:nvSpPr>
          <p:cNvPr id="104879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104879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04879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endParaRPr lang="zh-CN" altLang="en-US"/>
          </a:p>
        </p:txBody>
      </p:sp>
      <p:sp>
        <p:nvSpPr>
          <p:cNvPr id="104879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fld id="{FF826F32-FD08-4F0D-900F-533EB1F1FF68}"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noTextEdit="1"/>
          </p:cNvSpPr>
          <p:nvPr>
            <p:ph type="sldImg"/>
          </p:nvPr>
        </p:nvSpPr>
        <p:spPr>
          <a:xfrm>
            <a:off x="685800" y="1143000"/>
            <a:ext cx="5486400" cy="3086100"/>
          </a:xfrm>
          <a:ln>
            <a:miter/>
          </a:ln>
        </p:spPr>
      </p:sp>
      <p:sp>
        <p:nvSpPr>
          <p:cNvPr id="1048592" name="备注占位符 2"/>
          <p:cNvSpPr>
            <a:spLocks noGrp="1"/>
          </p:cNvSpPr>
          <p:nvPr>
            <p:ph type="body"/>
          </p:nvPr>
        </p:nvSpPr>
        <p:spPr/>
        <p:txBody>
          <a:bodyPr wrap="square" lIns="91440" tIns="45720" rIns="91440" bIns="45720" anchor="t"/>
          <a:lstStyle/>
          <a:p>
            <a:pPr lvl="0" eaLnBrk="1" hangingPunct="1">
              <a:spcBef>
                <a:spcPct val="0"/>
              </a:spcBef>
            </a:pPr>
            <a:endParaRPr lang="zh-CN" altLang="en-US" dirty="0"/>
          </a:p>
        </p:txBody>
      </p:sp>
      <p:sp>
        <p:nvSpPr>
          <p:cNvPr id="1048593"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微软雅黑" panose="020B0503020204020204" charset="-122"/>
              </a:rPr>
            </a:fld>
            <a:endParaRPr lang="zh-CN" altLang="en-US" sz="1200" dirty="0">
              <a:solidFill>
                <a:srgbClr val="000000"/>
              </a:solidFill>
              <a:latin typeface="Calibri" panose="020F0502020204030204" charset="0"/>
              <a:ea typeface="微软雅黑" panose="020B050302020402020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幻灯片图像占位符 1"/>
          <p:cNvSpPr>
            <a:spLocks noGrp="1" noRot="1" noChangeAspect="1" noTextEdit="1"/>
          </p:cNvSpPr>
          <p:nvPr>
            <p:ph type="sldImg"/>
          </p:nvPr>
        </p:nvSpPr>
        <p:spPr>
          <a:xfrm>
            <a:off x="685800" y="1143000"/>
            <a:ext cx="5486400" cy="3086100"/>
          </a:xfrm>
          <a:ln>
            <a:miter/>
          </a:ln>
        </p:spPr>
      </p:sp>
      <p:sp>
        <p:nvSpPr>
          <p:cNvPr id="1048600" name="备注占位符 2"/>
          <p:cNvSpPr>
            <a:spLocks noGrp="1"/>
          </p:cNvSpPr>
          <p:nvPr>
            <p:ph type="body"/>
          </p:nvPr>
        </p:nvSpPr>
        <p:spPr/>
        <p:txBody>
          <a:bodyPr wrap="square" lIns="91440" tIns="45720" rIns="91440" bIns="45720" anchor="t"/>
          <a:lstStyle/>
          <a:p>
            <a:pPr lvl="0" eaLnBrk="1" hangingPunct="1"/>
            <a:endParaRPr lang="zh-CN" altLang="en-US" dirty="0"/>
          </a:p>
        </p:txBody>
      </p:sp>
      <p:sp>
        <p:nvSpPr>
          <p:cNvPr id="104860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幻灯片图像占位符 1"/>
          <p:cNvSpPr>
            <a:spLocks noGrp="1" noRot="1" noChangeAspect="1" noTextEdit="1"/>
          </p:cNvSpPr>
          <p:nvPr>
            <p:ph type="sldImg"/>
          </p:nvPr>
        </p:nvSpPr>
        <p:spPr>
          <a:xfrm>
            <a:off x="685800" y="1143000"/>
            <a:ext cx="5486400" cy="3086100"/>
          </a:xfrm>
          <a:ln>
            <a:miter/>
          </a:ln>
        </p:spPr>
      </p:sp>
      <p:sp>
        <p:nvSpPr>
          <p:cNvPr id="1048600" name="备注占位符 2"/>
          <p:cNvSpPr>
            <a:spLocks noGrp="1"/>
          </p:cNvSpPr>
          <p:nvPr>
            <p:ph type="body"/>
          </p:nvPr>
        </p:nvSpPr>
        <p:spPr/>
        <p:txBody>
          <a:bodyPr wrap="square" lIns="91440" tIns="45720" rIns="91440" bIns="45720" anchor="t"/>
          <a:lstStyle/>
          <a:p>
            <a:pPr lvl="0" eaLnBrk="1" hangingPunct="1"/>
            <a:endParaRPr lang="zh-CN" altLang="en-US" dirty="0"/>
          </a:p>
        </p:txBody>
      </p:sp>
      <p:sp>
        <p:nvSpPr>
          <p:cNvPr id="104860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幻灯片图像占位符 1"/>
          <p:cNvSpPr>
            <a:spLocks noGrp="1" noRot="1" noChangeAspect="1" noTextEdit="1"/>
          </p:cNvSpPr>
          <p:nvPr>
            <p:ph type="sldImg"/>
          </p:nvPr>
        </p:nvSpPr>
        <p:spPr>
          <a:xfrm>
            <a:off x="685800" y="1143000"/>
            <a:ext cx="5486400" cy="3086100"/>
          </a:xfrm>
          <a:ln>
            <a:miter/>
          </a:ln>
        </p:spPr>
      </p:sp>
      <p:sp>
        <p:nvSpPr>
          <p:cNvPr id="1048600" name="备注占位符 2"/>
          <p:cNvSpPr>
            <a:spLocks noGrp="1"/>
          </p:cNvSpPr>
          <p:nvPr>
            <p:ph type="body"/>
          </p:nvPr>
        </p:nvSpPr>
        <p:spPr/>
        <p:txBody>
          <a:bodyPr wrap="square" lIns="91440" tIns="45720" rIns="91440" bIns="45720" anchor="t"/>
          <a:lstStyle/>
          <a:p>
            <a:pPr lvl="0" eaLnBrk="1" hangingPunct="1"/>
            <a:endParaRPr lang="zh-CN" altLang="en-US" dirty="0"/>
          </a:p>
        </p:txBody>
      </p:sp>
      <p:sp>
        <p:nvSpPr>
          <p:cNvPr id="104860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幻灯片图像占位符 1"/>
          <p:cNvSpPr>
            <a:spLocks noGrp="1" noRot="1" noChangeAspect="1" noTextEdit="1"/>
          </p:cNvSpPr>
          <p:nvPr>
            <p:ph type="sldImg"/>
          </p:nvPr>
        </p:nvSpPr>
        <p:spPr>
          <a:xfrm>
            <a:off x="685800" y="1143000"/>
            <a:ext cx="5486400" cy="3086100"/>
          </a:xfrm>
          <a:ln>
            <a:miter/>
          </a:ln>
        </p:spPr>
      </p:sp>
      <p:sp>
        <p:nvSpPr>
          <p:cNvPr id="1048600" name="备注占位符 2"/>
          <p:cNvSpPr>
            <a:spLocks noGrp="1"/>
          </p:cNvSpPr>
          <p:nvPr>
            <p:ph type="body"/>
          </p:nvPr>
        </p:nvSpPr>
        <p:spPr/>
        <p:txBody>
          <a:bodyPr wrap="square" lIns="91440" tIns="45720" rIns="91440" bIns="45720" anchor="t"/>
          <a:lstStyle/>
          <a:p>
            <a:pPr lvl="0" eaLnBrk="1" hangingPunct="1"/>
            <a:endParaRPr lang="zh-CN" altLang="en-US" dirty="0"/>
          </a:p>
        </p:txBody>
      </p:sp>
      <p:sp>
        <p:nvSpPr>
          <p:cNvPr id="104860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幻灯片图像占位符 1"/>
          <p:cNvSpPr>
            <a:spLocks noGrp="1" noRot="1" noChangeAspect="1" noTextEdit="1"/>
          </p:cNvSpPr>
          <p:nvPr>
            <p:ph type="sldImg"/>
          </p:nvPr>
        </p:nvSpPr>
        <p:spPr>
          <a:xfrm>
            <a:off x="685800" y="1143000"/>
            <a:ext cx="5486400" cy="3086100"/>
          </a:xfrm>
          <a:ln>
            <a:miter/>
          </a:ln>
        </p:spPr>
      </p:sp>
      <p:sp>
        <p:nvSpPr>
          <p:cNvPr id="1048600" name="备注占位符 2"/>
          <p:cNvSpPr>
            <a:spLocks noGrp="1"/>
          </p:cNvSpPr>
          <p:nvPr>
            <p:ph type="body"/>
          </p:nvPr>
        </p:nvSpPr>
        <p:spPr/>
        <p:txBody>
          <a:bodyPr wrap="square" lIns="91440" tIns="45720" rIns="91440" bIns="45720" anchor="t"/>
          <a:lstStyle/>
          <a:p>
            <a:pPr lvl="0" eaLnBrk="1" hangingPunct="1"/>
            <a:endParaRPr lang="zh-CN" altLang="en-US" dirty="0"/>
          </a:p>
        </p:txBody>
      </p:sp>
      <p:sp>
        <p:nvSpPr>
          <p:cNvPr id="104860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Calibri" panose="020F0502020204030204" charset="0"/>
              </a:rPr>
            </a:fld>
            <a:endParaRPr lang="zh-CN" altLang="en-US" sz="1200" dirty="0">
              <a:latin typeface="Calibri" panose="020F050202020403020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DB06B6C-B891-486A-9FB3-AB9246792E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4BADE1-C2E6-4A05-A3D8-4324DDCC565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B24528F-30CF-412D-A967-7BE06B068C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572055-5F21-4C71-9454-785C1EDB91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5A4256E7-4D6B-4D61-BB84-BEED63AD795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275FE1-F3FD-4522-8EE5-8A7C8DC942B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40A03D25-CB18-4853-B2E8-3CA586E5EF7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B2841AC-EA22-4169-91BF-926B6A2DB57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B1E59E8D-51F2-466B-963D-50FFB7A7AE1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1BFF193-2DCC-437F-AE78-607DDC12044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B932A96-7E5C-46D0-A139-AC6098B38095}"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DD7DA7-788D-4648-BFC5-9EC104DC25E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7257D-B470-4E0D-B8E1-B6D106A5AA6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DC36E6C-492D-4679-A076-7A42AA27334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B7BBFF4E-815A-4599-83F7-71F2B2A177DA}"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779E48E-113B-4B1E-9516-9B1FE6F6EE3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E6DBB7B0-C616-4D74-A3E9-9287DA2ABF9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57D6530-54C8-437C-A278-E75A86DB133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597CEBB-A837-479C-B7EC-0C522CC315D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1B2A6E-0A6D-4479-99C4-D6149BAC006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330E552A-1049-48A9-9F5E-775651C200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98F1F2-DED8-49E2-91B3-A0D24A811ED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2_节标题">
    <p:spTree>
      <p:nvGrpSpPr>
        <p:cNvPr id="1" name=""/>
        <p:cNvGrpSpPr/>
        <p:nvPr/>
      </p:nvGrpSpPr>
      <p:grpSpPr>
        <a:xfrm>
          <a:off x="0" y="0"/>
          <a:ext cx="0" cy="0"/>
          <a:chOff x="0" y="0"/>
          <a:chExt cx="0" cy="0"/>
        </a:xfrm>
      </p:grpSpPr>
      <p:pic>
        <p:nvPicPr>
          <p:cNvPr id="2097244" name="图片 1"/>
          <p:cNvPicPr>
            <a:picLocks noChangeAspect="1"/>
          </p:cNvPicPr>
          <p:nvPr userDrawn="1"/>
        </p:nvPicPr>
        <p:blipFill>
          <a:blip r:embed="rId2" cstate="screen"/>
          <a:stretch>
            <a:fillRect/>
          </a:stretch>
        </p:blipFill>
        <p:spPr>
          <a:xfrm>
            <a:off x="0" y="2"/>
            <a:ext cx="12185427" cy="6858317"/>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pic>
        <p:nvPicPr>
          <p:cNvPr id="2097243" name="图片 1" descr="图片包含 游戏机, 画&#10;&#10;描述已自动生成"/>
          <p:cNvPicPr>
            <a:picLocks noChangeAspect="1"/>
          </p:cNvPicPr>
          <p:nvPr userDrawn="1"/>
        </p:nvPicPr>
        <p:blipFill rotWithShape="1">
          <a:blip r:embed="rId2" cstate="print"/>
          <a:srcRect l="10370" t="36992" r="21978" b="35950"/>
          <a:stretch>
            <a:fillRect/>
          </a:stretch>
        </p:blipFill>
        <p:spPr>
          <a:xfrm>
            <a:off x="717075" y="518160"/>
            <a:ext cx="4677887" cy="1076961"/>
          </a:xfrm>
          <a:prstGeom prst="rect">
            <a:avLst/>
          </a:prstGeom>
        </p:spPr>
      </p:pic>
      <p:sp>
        <p:nvSpPr>
          <p:cNvPr id="1048736" name="矩形: 圆角 2"/>
          <p:cNvSpPr/>
          <p:nvPr userDrawn="1"/>
        </p:nvSpPr>
        <p:spPr>
          <a:xfrm>
            <a:off x="3596641" y="716438"/>
            <a:ext cx="7878287" cy="645003"/>
          </a:xfrm>
          <a:prstGeom prst="roundRect">
            <a:avLst/>
          </a:prstGeom>
          <a:solidFill>
            <a:srgbClr val="CB0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正文】一部分">
    <p:bg>
      <p:bgPr>
        <a:solidFill>
          <a:srgbClr val="FFFFF5"/>
        </a:soli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0E552A-1049-48A9-9F5E-775651C20073}"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98F1F2-DED8-49E2-91B3-A0D24A811EDE}" type="slidenum">
              <a:rPr lang="zh-CN" altLang="en-US" smtClean="0"/>
            </a:fld>
            <a:endParaRPr lang="zh-CN" altLang="en-US"/>
          </a:p>
        </p:txBody>
      </p:sp>
      <p:grpSp>
        <p:nvGrpSpPr>
          <p:cNvPr id="7" name="组合 1"/>
          <p:cNvGrpSpPr/>
          <p:nvPr userDrawn="1"/>
        </p:nvGrpSpPr>
        <p:grpSpPr>
          <a:xfrm>
            <a:off x="1723391" y="676275"/>
            <a:ext cx="10455911" cy="170180"/>
            <a:chOff x="2107316" y="675853"/>
            <a:chExt cx="7036684" cy="256977"/>
          </a:xfrm>
          <a:solidFill>
            <a:srgbClr val="094931"/>
          </a:solidFill>
        </p:grpSpPr>
        <p:sp>
          <p:nvSpPr>
            <p:cNvPr id="8" name="矩形 2"/>
            <p:cNvSpPr/>
            <p:nvPr/>
          </p:nvSpPr>
          <p:spPr>
            <a:xfrm>
              <a:off x="2107316" y="723441"/>
              <a:ext cx="7036684" cy="209389"/>
            </a:xfrm>
            <a:prstGeom prst="rect">
              <a:avLst/>
            </a:prstGeom>
            <a:grpFill/>
            <a:ln>
              <a:solidFill>
                <a:srgbClr val="0949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00" noProof="1">
                <a:ea typeface="微软雅黑" panose="020B0503020204020204" charset="-122"/>
              </a:endParaRPr>
            </a:p>
          </p:txBody>
        </p:sp>
        <p:sp>
          <p:nvSpPr>
            <p:cNvPr id="9" name="矩形 6"/>
            <p:cNvSpPr/>
            <p:nvPr/>
          </p:nvSpPr>
          <p:spPr>
            <a:xfrm>
              <a:off x="2107316" y="675853"/>
              <a:ext cx="7036684" cy="25380"/>
            </a:xfrm>
            <a:prstGeom prst="rect">
              <a:avLst/>
            </a:prstGeom>
            <a:grpFill/>
            <a:ln>
              <a:solidFill>
                <a:srgbClr val="0949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00" noProof="1">
                <a:ea typeface="微软雅黑" panose="020B0503020204020204"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支部书记例会背景"/>
          <p:cNvPicPr>
            <a:picLocks noChangeAspect="1"/>
          </p:cNvPicPr>
          <p:nvPr/>
        </p:nvPicPr>
        <p:blipFill>
          <a:blip r:embed="rId1"/>
          <a:stretch>
            <a:fillRect/>
          </a:stretch>
        </p:blipFill>
        <p:spPr>
          <a:xfrm>
            <a:off x="0" y="635"/>
            <a:ext cx="12192000" cy="68567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extBox 51"/>
          <p:cNvSpPr txBox="1"/>
          <p:nvPr/>
        </p:nvSpPr>
        <p:spPr>
          <a:xfrm>
            <a:off x="2135505" y="2476881"/>
            <a:ext cx="7946136" cy="921385"/>
          </a:xfrm>
          <a:prstGeom prst="rect">
            <a:avLst/>
          </a:prstGeom>
          <a:noFill/>
        </p:spPr>
        <p:txBody>
          <a:bodyPr>
            <a:spAutoFit/>
          </a:bodyPr>
          <a:lstStyle/>
          <a:p>
            <a:pPr algn="ctr" fontAlgn="auto">
              <a:spcBef>
                <a:spcPts val="0"/>
              </a:spcBef>
              <a:spcAft>
                <a:spcPts val="0"/>
              </a:spcAft>
            </a:pPr>
            <a:endParaRPr lang="zh-CN" altLang="en-US" sz="288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a:p>
            <a:pPr algn="ctr" fontAlgn="auto">
              <a:spcBef>
                <a:spcPts val="0"/>
              </a:spcBef>
              <a:spcAft>
                <a:spcPts val="0"/>
              </a:spcAft>
            </a:pPr>
            <a:endParaRPr lang="zh-CN" altLang="en-US" sz="2520" b="1" noProof="1">
              <a:gradFill>
                <a:gsLst>
                  <a:gs pos="0">
                    <a:srgbClr val="002060"/>
                  </a:gs>
                  <a:gs pos="100000">
                    <a:srgbClr val="0070C0"/>
                  </a:gs>
                </a:gsLst>
                <a:lin ang="5400000" scaled="0"/>
              </a:gradFill>
              <a:latin typeface="微软雅黑" panose="020B0503020204020204" charset="-122"/>
              <a:ea typeface="微软雅黑" panose="020B0503020204020204" charset="-122"/>
            </a:endParaRPr>
          </a:p>
        </p:txBody>
      </p:sp>
      <p:sp>
        <p:nvSpPr>
          <p:cNvPr id="1048587" name="TextBox 51"/>
          <p:cNvSpPr txBox="1"/>
          <p:nvPr/>
        </p:nvSpPr>
        <p:spPr>
          <a:xfrm>
            <a:off x="1548431" y="1437006"/>
            <a:ext cx="8533210" cy="4718685"/>
          </a:xfrm>
          <a:prstGeom prst="rect">
            <a:avLst/>
          </a:prstGeom>
          <a:noFill/>
        </p:spPr>
        <p:txBody>
          <a:bodyPr>
            <a:spAutoFit/>
          </a:bodyPr>
          <a:lstStyle/>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ctr"/>
            <a:endParaRPr lang="en-US" altLang="zh-CN" sz="2100" b="1" dirty="0">
              <a:solidFill>
                <a:srgbClr val="BF9000"/>
              </a:solidFill>
              <a:effectLst>
                <a:outerShdw blurRad="38100" dist="38100" dir="2700000" algn="tl">
                  <a:srgbClr val="C0C0C0"/>
                </a:outerShdw>
              </a:effectLst>
              <a:latin typeface="黑体" panose="02010609060101010101" charset="-122"/>
              <a:ea typeface="黑体" panose="02010609060101010101" charset="-122"/>
            </a:endParaRPr>
          </a:p>
          <a:p>
            <a:pPr algn="ctr">
              <a:lnSpc>
                <a:spcPts val="6000"/>
              </a:lnSpc>
            </a:pPr>
            <a:r>
              <a:rPr lang="zh-CN" altLang="en-US" sz="5400" b="1" dirty="0">
                <a:solidFill>
                  <a:srgbClr val="BF9000"/>
                </a:solidFill>
                <a:effectLst>
                  <a:outerShdw blurRad="38100" dist="38100" dir="2700000" algn="tl">
                    <a:srgbClr val="C0C0C0"/>
                  </a:outerShdw>
                </a:effectLst>
                <a:latin typeface="黑体" panose="02010609060101010101" charset="-122"/>
                <a:ea typeface="黑体" panose="02010609060101010101" charset="-122"/>
                <a:sym typeface="+mn-ea"/>
              </a:rPr>
              <a:t>关于开展2025年度意识形态工作责任制落实情况专项督查的通知</a:t>
            </a:r>
            <a:r>
              <a:rPr lang="zh-CN" altLang="en-US" sz="3200" b="1" dirty="0">
                <a:solidFill>
                  <a:srgbClr val="094931"/>
                </a:solidFill>
                <a:latin typeface="黑体" panose="02010609060101010101" charset="-122"/>
                <a:ea typeface="黑体" panose="02010609060101010101" charset="-122"/>
              </a:rPr>
              <a:t> </a:t>
            </a:r>
            <a:endParaRPr lang="en-US" altLang="zh-CN" sz="3200" b="1" dirty="0">
              <a:solidFill>
                <a:srgbClr val="094931"/>
              </a:solidFill>
              <a:latin typeface="黑体" panose="02010609060101010101" charset="-122"/>
              <a:ea typeface="黑体" panose="02010609060101010101" charset="-122"/>
            </a:endParaRPr>
          </a:p>
          <a:p>
            <a:pPr algn="ctr">
              <a:lnSpc>
                <a:spcPts val="6000"/>
              </a:lnSpc>
            </a:pPr>
            <a:endParaRPr lang="zh-CN" altLang="en-US" sz="2700" b="1" dirty="0">
              <a:solidFill>
                <a:srgbClr val="094931"/>
              </a:solidFill>
              <a:latin typeface="黑体" panose="02010609060101010101" charset="-122"/>
              <a:ea typeface="黑体" panose="02010609060101010101" charset="-122"/>
            </a:endParaRPr>
          </a:p>
          <a:p>
            <a:pPr algn="ctr"/>
            <a:r>
              <a:rPr lang="zh-CN" altLang="en-US" sz="2400" b="1" dirty="0">
                <a:solidFill>
                  <a:srgbClr val="094931"/>
                </a:solidFill>
                <a:latin typeface="黑体" panose="02010609060101010101" charset="-122"/>
                <a:ea typeface="黑体" panose="02010609060101010101" charset="-122"/>
              </a:rPr>
              <a:t> </a:t>
            </a:r>
            <a:r>
              <a:rPr lang="en-US" altLang="zh-CN" sz="2400" b="1" dirty="0">
                <a:solidFill>
                  <a:srgbClr val="094931"/>
                </a:solidFill>
                <a:latin typeface="黑体" panose="02010609060101010101" charset="-122"/>
                <a:ea typeface="黑体" panose="02010609060101010101" charset="-122"/>
              </a:rPr>
              <a:t>2025</a:t>
            </a:r>
            <a:r>
              <a:rPr lang="zh-CN" altLang="en-US" sz="2400" b="1" dirty="0">
                <a:solidFill>
                  <a:srgbClr val="094931"/>
                </a:solidFill>
                <a:latin typeface="黑体" panose="02010609060101010101" charset="-122"/>
                <a:ea typeface="黑体" panose="02010609060101010101" charset="-122"/>
              </a:rPr>
              <a:t>年</a:t>
            </a:r>
            <a:r>
              <a:rPr lang="en-US" altLang="zh-CN" sz="2400" b="1" dirty="0">
                <a:solidFill>
                  <a:srgbClr val="094931"/>
                </a:solidFill>
                <a:latin typeface="黑体" panose="02010609060101010101" charset="-122"/>
                <a:ea typeface="黑体" panose="02010609060101010101" charset="-122"/>
              </a:rPr>
              <a:t>1</a:t>
            </a:r>
            <a:r>
              <a:rPr lang="zh-CN" altLang="en-US" sz="2400" b="1" dirty="0">
                <a:solidFill>
                  <a:srgbClr val="094931"/>
                </a:solidFill>
                <a:latin typeface="黑体" panose="02010609060101010101" charset="-122"/>
                <a:ea typeface="黑体" panose="02010609060101010101" charset="-122"/>
              </a:rPr>
              <a:t>月</a:t>
            </a:r>
            <a:endParaRPr lang="zh-CN" altLang="en-US" sz="2475" b="1" dirty="0">
              <a:solidFill>
                <a:srgbClr val="094931"/>
              </a:solidFill>
              <a:latin typeface="黑体" panose="02010609060101010101" charset="-122"/>
              <a:ea typeface="黑体" panose="02010609060101010101" charset="-122"/>
            </a:endParaRPr>
          </a:p>
          <a:p>
            <a:pPr algn="ctr">
              <a:lnSpc>
                <a:spcPct val="140000"/>
              </a:lnSpc>
            </a:pPr>
            <a:endParaRPr lang="zh-CN" altLang="en-US" sz="2475" b="1" dirty="0">
              <a:solidFill>
                <a:srgbClr val="094931"/>
              </a:solidFill>
              <a:latin typeface="黑体" panose="02010609060101010101" charset="-122"/>
              <a:ea typeface="黑体" panose="02010609060101010101" charset="-122"/>
            </a:endParaRPr>
          </a:p>
        </p:txBody>
      </p:sp>
      <p:pic>
        <p:nvPicPr>
          <p:cNvPr id="7"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pic>
        <p:nvPicPr>
          <p:cNvPr id="2" name="图片 1" descr="711fbfab35d9a5f5b076e25d2750575"/>
          <p:cNvPicPr>
            <a:picLocks noChangeAspect="1"/>
          </p:cNvPicPr>
          <p:nvPr/>
        </p:nvPicPr>
        <p:blipFill>
          <a:blip r:embed="rId2"/>
          <a:stretch>
            <a:fillRect/>
          </a:stretch>
        </p:blipFill>
        <p:spPr>
          <a:xfrm>
            <a:off x="-17145" y="4902835"/>
            <a:ext cx="2611120" cy="1958340"/>
          </a:xfrm>
          <a:prstGeom prst="rect">
            <a:avLst/>
          </a:prstGeom>
        </p:spPr>
      </p:pic>
      <p:pic>
        <p:nvPicPr>
          <p:cNvPr id="4" name="图片 3" descr="4a4b26dba65b3d6d2bf9458964edca8"/>
          <p:cNvPicPr>
            <a:picLocks noChangeAspect="1"/>
          </p:cNvPicPr>
          <p:nvPr/>
        </p:nvPicPr>
        <p:blipFill>
          <a:blip r:embed="rId3"/>
          <a:stretch>
            <a:fillRect/>
          </a:stretch>
        </p:blipFill>
        <p:spPr>
          <a:xfrm>
            <a:off x="4718050" y="5147310"/>
            <a:ext cx="2781300" cy="1713865"/>
          </a:xfrm>
          <a:prstGeom prst="rect">
            <a:avLst/>
          </a:prstGeom>
        </p:spPr>
      </p:pic>
      <p:pic>
        <p:nvPicPr>
          <p:cNvPr id="6" name="图片 5" descr="_ZTP6147"/>
          <p:cNvPicPr>
            <a:picLocks noChangeAspect="1"/>
          </p:cNvPicPr>
          <p:nvPr/>
        </p:nvPicPr>
        <p:blipFill>
          <a:blip r:embed="rId4"/>
          <a:stretch>
            <a:fillRect/>
          </a:stretch>
        </p:blipFill>
        <p:spPr>
          <a:xfrm>
            <a:off x="2371725" y="5145405"/>
            <a:ext cx="2517140" cy="1715770"/>
          </a:xfrm>
          <a:prstGeom prst="rect">
            <a:avLst/>
          </a:prstGeom>
        </p:spPr>
      </p:pic>
      <p:pic>
        <p:nvPicPr>
          <p:cNvPr id="8" name="图片 7" descr="梅里斯大楼正面"/>
          <p:cNvPicPr>
            <a:picLocks noChangeAspect="1"/>
          </p:cNvPicPr>
          <p:nvPr/>
        </p:nvPicPr>
        <p:blipFill>
          <a:blip r:embed="rId5"/>
          <a:stretch>
            <a:fillRect/>
          </a:stretch>
        </p:blipFill>
        <p:spPr>
          <a:xfrm>
            <a:off x="9752330" y="5145405"/>
            <a:ext cx="2815590" cy="1715770"/>
          </a:xfrm>
          <a:prstGeom prst="rect">
            <a:avLst/>
          </a:prstGeom>
        </p:spPr>
      </p:pic>
      <p:pic>
        <p:nvPicPr>
          <p:cNvPr id="5" name="图片 4" descr="_ZTP6135"/>
          <p:cNvPicPr>
            <a:picLocks noChangeAspect="1"/>
          </p:cNvPicPr>
          <p:nvPr/>
        </p:nvPicPr>
        <p:blipFill>
          <a:blip r:embed="rId6"/>
          <a:stretch>
            <a:fillRect/>
          </a:stretch>
        </p:blipFill>
        <p:spPr>
          <a:xfrm>
            <a:off x="7494905" y="5146040"/>
            <a:ext cx="2571750" cy="1715135"/>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5" name="文本框 4"/>
          <p:cNvSpPr txBox="1"/>
          <p:nvPr/>
        </p:nvSpPr>
        <p:spPr>
          <a:xfrm>
            <a:off x="1758315" y="1737360"/>
            <a:ext cx="8936990" cy="3322955"/>
          </a:xfrm>
          <a:prstGeom prst="rect">
            <a:avLst/>
          </a:prstGeom>
          <a:noFill/>
        </p:spPr>
        <p:txBody>
          <a:bodyPr wrap="square">
            <a:spAutoFit/>
          </a:bodyPr>
          <a:lstStyle/>
          <a:p>
            <a:pPr fontAlgn="auto">
              <a:lnSpc>
                <a:spcPct val="150000"/>
              </a:lnSpc>
            </a:pPr>
            <a:r>
              <a:rPr sz="2800" b="1" dirty="0">
                <a:solidFill>
                  <a:srgbClr val="094931"/>
                </a:solidFill>
                <a:latin typeface="黑体" panose="02010609060101010101" charset="-122"/>
                <a:ea typeface="黑体" panose="02010609060101010101" charset="-122"/>
                <a:sym typeface="+mn-ea"/>
              </a:rPr>
              <a:t>各党支部：</a:t>
            </a:r>
            <a:endParaRPr sz="2800" b="1" dirty="0">
              <a:solidFill>
                <a:srgbClr val="094931"/>
              </a:solidFill>
              <a:latin typeface="黑体" panose="02010609060101010101" charset="-122"/>
              <a:ea typeface="黑体" panose="02010609060101010101" charset="-122"/>
              <a:sym typeface="+mn-ea"/>
            </a:endParaRPr>
          </a:p>
          <a:p>
            <a:pPr fontAlgn="auto">
              <a:lnSpc>
                <a:spcPct val="150000"/>
              </a:lnSpc>
            </a:pPr>
            <a:r>
              <a:rPr sz="2800" b="1" dirty="0">
                <a:solidFill>
                  <a:srgbClr val="094931"/>
                </a:solidFill>
                <a:latin typeface="黑体" panose="02010609060101010101" charset="-122"/>
                <a:ea typeface="黑体" panose="02010609060101010101" charset="-122"/>
                <a:sym typeface="+mn-ea"/>
              </a:rPr>
              <a:t>    按照《中共齐齐哈尔医学院附属第一医院委员会党委意识形态工作责任制实施细则》文件要求，医院党委决定对2025年度意识形态工作责任制贯彻落实情况进行专项督查，现将有关事项通知如下：</a:t>
            </a:r>
            <a:endParaRPr sz="28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Freeform 5"/>
          <p:cNvSpPr/>
          <p:nvPr/>
        </p:nvSpPr>
        <p:spPr>
          <a:xfrm>
            <a:off x="470535" y="2286794"/>
            <a:ext cx="2201466" cy="365522"/>
          </a:xfrm>
          <a:custGeom>
            <a:avLst/>
            <a:gdLst/>
            <a:ahLst/>
            <a:cxnLst>
              <a:cxn ang="0">
                <a:pos x="2147483647" y="0"/>
              </a:cxn>
              <a:cxn ang="0">
                <a:pos x="2147483647" y="0"/>
              </a:cxn>
              <a:cxn ang="0">
                <a:pos x="2147483647" y="2147483647"/>
              </a:cxn>
              <a:cxn ang="0">
                <a:pos x="0" y="2147483647"/>
              </a:cxn>
              <a:cxn ang="0">
                <a:pos x="2147483647" y="0"/>
              </a:cxn>
            </a:cxnLst>
            <a:rect l="0" t="0" r="0" b="0"/>
            <a:pathLst>
              <a:path w="3851" h="633">
                <a:moveTo>
                  <a:pt x="275" y="0"/>
                </a:moveTo>
                <a:lnTo>
                  <a:pt x="3575" y="0"/>
                </a:lnTo>
                <a:lnTo>
                  <a:pt x="3851" y="633"/>
                </a:lnTo>
                <a:lnTo>
                  <a:pt x="0" y="633"/>
                </a:lnTo>
                <a:lnTo>
                  <a:pt x="275" y="0"/>
                </a:lnTo>
                <a:close/>
              </a:path>
            </a:pathLst>
          </a:custGeom>
          <a:solidFill>
            <a:schemeClr val="tx1"/>
          </a:solidFill>
          <a:ln w="9525">
            <a:noFill/>
          </a:ln>
        </p:spPr>
        <p:txBody>
          <a:bodyPr/>
          <a:lstStyle/>
          <a:p>
            <a:endParaRPr lang="zh-CN" altLang="en-US" sz="100"/>
          </a:p>
        </p:txBody>
      </p:sp>
      <p:sp>
        <p:nvSpPr>
          <p:cNvPr id="1048595" name="Rectangle 6"/>
          <p:cNvSpPr/>
          <p:nvPr/>
        </p:nvSpPr>
        <p:spPr>
          <a:xfrm>
            <a:off x="0" y="2523559"/>
            <a:ext cx="12192000" cy="1832372"/>
          </a:xfrm>
          <a:prstGeom prst="rect">
            <a:avLst/>
          </a:prstGeom>
          <a:solidFill>
            <a:srgbClr val="094931"/>
          </a:solidFill>
          <a:ln w="9525" cap="flat" cmpd="sng">
            <a:solidFill>
              <a:srgbClr val="094931"/>
            </a:solidFill>
            <a:prstDash val="solid"/>
            <a:round/>
            <a:headEnd type="none" w="med" len="med"/>
            <a:tailEnd type="none" w="med" len="med"/>
          </a:ln>
        </p:spPr>
        <p:txBody>
          <a:bodyPr lIns="68562" tIns="34281" rIns="68562" bIns="34281" anchor="t"/>
          <a:lstStyle/>
          <a:p>
            <a:endParaRPr lang="zh-CN" altLang="en-US" sz="100" dirty="0"/>
          </a:p>
        </p:txBody>
      </p:sp>
      <p:sp>
        <p:nvSpPr>
          <p:cNvPr id="1048596" name="Rectangle 7"/>
          <p:cNvSpPr/>
          <p:nvPr/>
        </p:nvSpPr>
        <p:spPr>
          <a:xfrm>
            <a:off x="628888" y="2296716"/>
            <a:ext cx="1884760" cy="2015728"/>
          </a:xfrm>
          <a:prstGeom prst="rect">
            <a:avLst/>
          </a:prstGeom>
          <a:solidFill>
            <a:srgbClr val="00796A"/>
          </a:solidFill>
          <a:ln w="9525">
            <a:noFill/>
          </a:ln>
        </p:spPr>
        <p:txBody>
          <a:bodyPr lIns="68562" tIns="34281" rIns="68562" bIns="34281" anchor="t"/>
          <a:lstStyle/>
          <a:p>
            <a:endParaRPr lang="zh-CN" altLang="en-US" sz="100" dirty="0"/>
          </a:p>
        </p:txBody>
      </p:sp>
      <p:sp>
        <p:nvSpPr>
          <p:cNvPr id="1048597" name="TextBox 25"/>
          <p:cNvSpPr txBox="1"/>
          <p:nvPr/>
        </p:nvSpPr>
        <p:spPr>
          <a:xfrm>
            <a:off x="4041776" y="3111958"/>
            <a:ext cx="5671184" cy="528955"/>
          </a:xfrm>
          <a:prstGeom prst="rect">
            <a:avLst/>
          </a:prstGeom>
          <a:noFill/>
          <a:ln w="9525">
            <a:noFill/>
          </a:ln>
        </p:spPr>
        <p:txBody>
          <a:bodyPr wrap="square" lIns="68562" tIns="34281" rIns="68562" bIns="34281" anchor="t">
            <a:spAutoFit/>
          </a:bodyPr>
          <a:lstStyle/>
          <a:p>
            <a:pPr lvl="0" algn="l">
              <a:buClrTx/>
              <a:buSzTx/>
              <a:buFontTx/>
            </a:pPr>
            <a:r>
              <a:rPr lang="zh-CN" altLang="en-US" sz="3000" b="1" dirty="0">
                <a:solidFill>
                  <a:schemeClr val="bg1"/>
                </a:solidFill>
                <a:latin typeface="黑体" panose="02010609060101010101" charset="-122"/>
                <a:ea typeface="黑体" panose="02010609060101010101" charset="-122"/>
                <a:sym typeface="宋体" panose="02010600030101010101" pitchFamily="2" charset="-122"/>
              </a:rPr>
              <a:t>督查对象和时间</a:t>
            </a:r>
            <a:endParaRPr lang="zh-CN" altLang="en-US" sz="3000" b="1" dirty="0">
              <a:solidFill>
                <a:schemeClr val="bg1"/>
              </a:solidFill>
              <a:latin typeface="黑体" panose="02010609060101010101" charset="-122"/>
              <a:ea typeface="黑体" panose="02010609060101010101" charset="-122"/>
              <a:sym typeface="宋体" panose="02010600030101010101" pitchFamily="2" charset="-122"/>
            </a:endParaRPr>
          </a:p>
        </p:txBody>
      </p:sp>
      <p:sp>
        <p:nvSpPr>
          <p:cNvPr id="1048598" name="TextBox 26"/>
          <p:cNvSpPr txBox="1"/>
          <p:nvPr/>
        </p:nvSpPr>
        <p:spPr>
          <a:xfrm>
            <a:off x="1200087" y="3023148"/>
            <a:ext cx="697230" cy="744220"/>
          </a:xfrm>
          <a:prstGeom prst="rect">
            <a:avLst/>
          </a:prstGeom>
          <a:noFill/>
          <a:ln w="9525">
            <a:noFill/>
          </a:ln>
        </p:spPr>
        <p:txBody>
          <a:bodyPr wrap="none" lIns="68562" tIns="34281" rIns="68562" bIns="34281" anchor="t">
            <a:spAutoFit/>
          </a:bodyPr>
          <a:lstStyle/>
          <a:p>
            <a:r>
              <a:rPr lang="zh-CN" altLang="en-US" sz="4400" b="1" dirty="0">
                <a:solidFill>
                  <a:srgbClr val="FFFFFF"/>
                </a:solidFill>
                <a:latin typeface="宋体" panose="02010600030101010101" pitchFamily="2" charset="-122"/>
              </a:rPr>
              <a:t>一</a:t>
            </a:r>
            <a:endParaRPr lang="zh-CN" altLang="en-US" sz="4400" b="1" dirty="0">
              <a:solidFill>
                <a:srgbClr val="FFFFFF"/>
              </a:solidFill>
              <a:latin typeface="宋体" panose="02010600030101010101" pitchFamily="2" charset="-122"/>
            </a:endParaRPr>
          </a:p>
        </p:txBody>
      </p:sp>
      <p:pic>
        <p:nvPicPr>
          <p:cNvPr id="2097155"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督查对象和时间</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744345" y="1990725"/>
            <a:ext cx="8915400" cy="2676525"/>
          </a:xfrm>
          <a:prstGeom prst="rect">
            <a:avLst/>
          </a:prstGeom>
          <a:noFill/>
        </p:spPr>
        <p:txBody>
          <a:bodyPr wrap="square">
            <a:spAutoFit/>
          </a:bodyPr>
          <a:lstStyle/>
          <a:p>
            <a:pPr fontAlgn="auto">
              <a:lnSpc>
                <a:spcPct val="150000"/>
              </a:lnSpc>
            </a:pPr>
            <a:r>
              <a:rPr sz="2800" b="1" dirty="0">
                <a:solidFill>
                  <a:srgbClr val="094931"/>
                </a:solidFill>
                <a:latin typeface="黑体" panose="02010609060101010101" charset="-122"/>
                <a:ea typeface="黑体" panose="02010609060101010101" charset="-122"/>
                <a:sym typeface="+mn-ea"/>
              </a:rPr>
              <a:t>1.督查对象：医院各党支部及相关部门</a:t>
            </a:r>
            <a:endParaRPr sz="2800" b="1" dirty="0">
              <a:solidFill>
                <a:srgbClr val="094931"/>
              </a:solidFill>
              <a:latin typeface="黑体" panose="02010609060101010101" charset="-122"/>
              <a:ea typeface="黑体" panose="02010609060101010101" charset="-122"/>
              <a:sym typeface="+mn-ea"/>
            </a:endParaRPr>
          </a:p>
          <a:p>
            <a:pPr fontAlgn="auto">
              <a:lnSpc>
                <a:spcPct val="150000"/>
              </a:lnSpc>
            </a:pPr>
            <a:r>
              <a:rPr sz="2800" b="1" dirty="0">
                <a:solidFill>
                  <a:srgbClr val="094931"/>
                </a:solidFill>
                <a:latin typeface="黑体" panose="02010609060101010101" charset="-122"/>
                <a:ea typeface="黑体" panose="02010609060101010101" charset="-122"/>
                <a:sym typeface="+mn-ea"/>
              </a:rPr>
              <a:t>2.督查时间：12月15日下午各党支部书记座谈</a:t>
            </a:r>
            <a:endParaRPr sz="2800" b="1" dirty="0">
              <a:solidFill>
                <a:srgbClr val="094931"/>
              </a:solidFill>
              <a:latin typeface="黑体" panose="02010609060101010101" charset="-122"/>
              <a:ea typeface="黑体" panose="02010609060101010101" charset="-122"/>
              <a:sym typeface="+mn-ea"/>
            </a:endParaRPr>
          </a:p>
          <a:p>
            <a:pPr fontAlgn="auto">
              <a:lnSpc>
                <a:spcPct val="150000"/>
              </a:lnSpc>
            </a:pPr>
            <a:r>
              <a:rPr sz="2800" b="1" dirty="0">
                <a:solidFill>
                  <a:srgbClr val="094931"/>
                </a:solidFill>
                <a:latin typeface="黑体" panose="02010609060101010101" charset="-122"/>
                <a:ea typeface="黑体" panose="02010609060101010101" charset="-122"/>
                <a:sym typeface="+mn-ea"/>
              </a:rPr>
              <a:t>            12月22-26日对各党支部进行抽查</a:t>
            </a:r>
            <a:endParaRPr sz="2800" b="1" dirty="0">
              <a:solidFill>
                <a:srgbClr val="094931"/>
              </a:solidFill>
              <a:latin typeface="黑体" panose="02010609060101010101" charset="-122"/>
              <a:ea typeface="黑体" panose="02010609060101010101" charset="-122"/>
              <a:sym typeface="+mn-ea"/>
            </a:endParaRPr>
          </a:p>
          <a:p>
            <a:pPr fontAlgn="auto">
              <a:lnSpc>
                <a:spcPct val="150000"/>
              </a:lnSpc>
            </a:pPr>
            <a:r>
              <a:rPr sz="2800" b="1" dirty="0">
                <a:solidFill>
                  <a:srgbClr val="094931"/>
                </a:solidFill>
                <a:latin typeface="黑体" panose="02010609060101010101" charset="-122"/>
                <a:ea typeface="黑体" panose="02010609060101010101" charset="-122"/>
                <a:sym typeface="+mn-ea"/>
              </a:rPr>
              <a:t>3.督查牵头部门：宣传科 组织科</a:t>
            </a:r>
            <a:endParaRPr sz="28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Freeform 5"/>
          <p:cNvSpPr/>
          <p:nvPr/>
        </p:nvSpPr>
        <p:spPr>
          <a:xfrm>
            <a:off x="470535" y="2286794"/>
            <a:ext cx="2201466" cy="365522"/>
          </a:xfrm>
          <a:custGeom>
            <a:avLst/>
            <a:gdLst/>
            <a:ahLst/>
            <a:cxnLst>
              <a:cxn ang="0">
                <a:pos x="2147483647" y="0"/>
              </a:cxn>
              <a:cxn ang="0">
                <a:pos x="2147483647" y="0"/>
              </a:cxn>
              <a:cxn ang="0">
                <a:pos x="2147483647" y="2147483647"/>
              </a:cxn>
              <a:cxn ang="0">
                <a:pos x="0" y="2147483647"/>
              </a:cxn>
              <a:cxn ang="0">
                <a:pos x="2147483647" y="0"/>
              </a:cxn>
            </a:cxnLst>
            <a:rect l="0" t="0" r="0" b="0"/>
            <a:pathLst>
              <a:path w="3851" h="633">
                <a:moveTo>
                  <a:pt x="275" y="0"/>
                </a:moveTo>
                <a:lnTo>
                  <a:pt x="3575" y="0"/>
                </a:lnTo>
                <a:lnTo>
                  <a:pt x="3851" y="633"/>
                </a:lnTo>
                <a:lnTo>
                  <a:pt x="0" y="633"/>
                </a:lnTo>
                <a:lnTo>
                  <a:pt x="275" y="0"/>
                </a:lnTo>
                <a:close/>
              </a:path>
            </a:pathLst>
          </a:custGeom>
          <a:solidFill>
            <a:schemeClr val="tx1"/>
          </a:solidFill>
          <a:ln w="9525">
            <a:noFill/>
          </a:ln>
        </p:spPr>
        <p:txBody>
          <a:bodyPr/>
          <a:lstStyle/>
          <a:p>
            <a:endParaRPr lang="zh-CN" altLang="en-US" sz="100"/>
          </a:p>
        </p:txBody>
      </p:sp>
      <p:sp>
        <p:nvSpPr>
          <p:cNvPr id="1048595" name="Rectangle 6"/>
          <p:cNvSpPr/>
          <p:nvPr/>
        </p:nvSpPr>
        <p:spPr>
          <a:xfrm>
            <a:off x="0" y="2523559"/>
            <a:ext cx="12192000" cy="1832372"/>
          </a:xfrm>
          <a:prstGeom prst="rect">
            <a:avLst/>
          </a:prstGeom>
          <a:solidFill>
            <a:srgbClr val="094931"/>
          </a:solidFill>
          <a:ln w="9525" cap="flat" cmpd="sng">
            <a:solidFill>
              <a:srgbClr val="094931"/>
            </a:solidFill>
            <a:prstDash val="solid"/>
            <a:round/>
            <a:headEnd type="none" w="med" len="med"/>
            <a:tailEnd type="none" w="med" len="med"/>
          </a:ln>
        </p:spPr>
        <p:txBody>
          <a:bodyPr lIns="68562" tIns="34281" rIns="68562" bIns="34281" anchor="t"/>
          <a:lstStyle/>
          <a:p>
            <a:endParaRPr lang="zh-CN" altLang="en-US" sz="100" dirty="0"/>
          </a:p>
        </p:txBody>
      </p:sp>
      <p:sp>
        <p:nvSpPr>
          <p:cNvPr id="1048596" name="Rectangle 7"/>
          <p:cNvSpPr/>
          <p:nvPr/>
        </p:nvSpPr>
        <p:spPr>
          <a:xfrm>
            <a:off x="628888" y="2296716"/>
            <a:ext cx="1884760" cy="2015728"/>
          </a:xfrm>
          <a:prstGeom prst="rect">
            <a:avLst/>
          </a:prstGeom>
          <a:solidFill>
            <a:srgbClr val="00796A"/>
          </a:solidFill>
          <a:ln w="9525">
            <a:noFill/>
          </a:ln>
        </p:spPr>
        <p:txBody>
          <a:bodyPr lIns="68562" tIns="34281" rIns="68562" bIns="34281" anchor="t"/>
          <a:lstStyle/>
          <a:p>
            <a:endParaRPr lang="zh-CN" altLang="en-US" sz="100" dirty="0"/>
          </a:p>
        </p:txBody>
      </p:sp>
      <p:sp>
        <p:nvSpPr>
          <p:cNvPr id="1048597" name="TextBox 25"/>
          <p:cNvSpPr txBox="1"/>
          <p:nvPr/>
        </p:nvSpPr>
        <p:spPr>
          <a:xfrm>
            <a:off x="4041776" y="3111958"/>
            <a:ext cx="5671184" cy="528955"/>
          </a:xfrm>
          <a:prstGeom prst="rect">
            <a:avLst/>
          </a:prstGeom>
          <a:noFill/>
          <a:ln w="9525">
            <a:noFill/>
          </a:ln>
        </p:spPr>
        <p:txBody>
          <a:bodyPr wrap="square" lIns="68562" tIns="34281" rIns="68562" bIns="34281" anchor="t">
            <a:spAutoFit/>
          </a:bodyPr>
          <a:lstStyle/>
          <a:p>
            <a:pPr lvl="0" algn="l">
              <a:buClrTx/>
              <a:buSzTx/>
              <a:buFontTx/>
            </a:pPr>
            <a:r>
              <a:rPr lang="zh-CN" altLang="en-US" sz="3000" b="1" dirty="0">
                <a:solidFill>
                  <a:schemeClr val="bg1"/>
                </a:solidFill>
                <a:latin typeface="黑体" panose="02010609060101010101" charset="-122"/>
                <a:ea typeface="黑体" panose="02010609060101010101" charset="-122"/>
                <a:sym typeface="宋体" panose="02010600030101010101" pitchFamily="2" charset="-122"/>
              </a:rPr>
              <a:t>督查主要内容</a:t>
            </a:r>
            <a:endParaRPr lang="zh-CN" altLang="en-US" sz="3000" b="1" dirty="0">
              <a:solidFill>
                <a:schemeClr val="bg1"/>
              </a:solidFill>
              <a:latin typeface="黑体" panose="02010609060101010101" charset="-122"/>
              <a:ea typeface="黑体" panose="02010609060101010101" charset="-122"/>
              <a:sym typeface="宋体" panose="02010600030101010101" pitchFamily="2" charset="-122"/>
            </a:endParaRPr>
          </a:p>
        </p:txBody>
      </p:sp>
      <p:sp>
        <p:nvSpPr>
          <p:cNvPr id="1048598" name="TextBox 26"/>
          <p:cNvSpPr txBox="1"/>
          <p:nvPr/>
        </p:nvSpPr>
        <p:spPr>
          <a:xfrm>
            <a:off x="1181100" y="3028950"/>
            <a:ext cx="688340" cy="744220"/>
          </a:xfrm>
          <a:prstGeom prst="rect">
            <a:avLst/>
          </a:prstGeom>
          <a:noFill/>
          <a:ln w="9525">
            <a:noFill/>
          </a:ln>
        </p:spPr>
        <p:txBody>
          <a:bodyPr wrap="square" lIns="68562" tIns="34281" rIns="68562" bIns="34281" anchor="t">
            <a:spAutoFit/>
          </a:bodyPr>
          <a:lstStyle/>
          <a:p>
            <a:r>
              <a:rPr lang="zh-CN" altLang="en-US" sz="4400" b="1" dirty="0">
                <a:solidFill>
                  <a:srgbClr val="FFFFFF"/>
                </a:solidFill>
                <a:latin typeface="宋体" panose="02010600030101010101" pitchFamily="2" charset="-122"/>
              </a:rPr>
              <a:t>二</a:t>
            </a:r>
            <a:endParaRPr lang="zh-CN" altLang="en-US" sz="4400" b="1" dirty="0">
              <a:solidFill>
                <a:srgbClr val="FFFFFF"/>
              </a:solidFill>
              <a:latin typeface="宋体" panose="02010600030101010101" pitchFamily="2" charset="-122"/>
            </a:endParaRPr>
          </a:p>
        </p:txBody>
      </p:sp>
      <p:pic>
        <p:nvPicPr>
          <p:cNvPr id="2097155"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46037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督查主要内容</a:t>
            </a: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948815" y="1833880"/>
            <a:ext cx="8103235" cy="3415030"/>
          </a:xfrm>
          <a:prstGeom prst="rect">
            <a:avLst/>
          </a:prstGeom>
          <a:noFill/>
        </p:spPr>
        <p:txBody>
          <a:bodyPr wrap="square">
            <a:spAutoFit/>
          </a:bodyPr>
          <a:lstStyle/>
          <a:p>
            <a:pPr fontAlgn="auto">
              <a:lnSpc>
                <a:spcPct val="150000"/>
              </a:lnSpc>
            </a:pPr>
            <a:r>
              <a:rPr lang="en-US" sz="2400" b="1" dirty="0">
                <a:solidFill>
                  <a:srgbClr val="094931"/>
                </a:solidFill>
                <a:latin typeface="黑体" panose="02010609060101010101" charset="-122"/>
                <a:ea typeface="黑体" panose="02010609060101010101" charset="-122"/>
                <a:sym typeface="+mn-ea"/>
              </a:rPr>
              <a:t>    </a:t>
            </a:r>
            <a:r>
              <a:rPr sz="2400" b="1" dirty="0">
                <a:solidFill>
                  <a:srgbClr val="094931"/>
                </a:solidFill>
                <a:latin typeface="黑体" panose="02010609060101010101" charset="-122"/>
                <a:ea typeface="黑体" panose="02010609060101010101" charset="-122"/>
                <a:sym typeface="+mn-ea"/>
              </a:rPr>
              <a:t>1.传达学习贯彻中央、上级党委关于意识形态工作的精神、决策部署情况，相关内容学习情况；</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2.落实意识形态责任情况，把意识形态工作作为组织生活会重要内容，把意识形态纳入重要议事日程、纳入党建工作的情况；</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督查主要内容</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637665" y="1798320"/>
            <a:ext cx="8915400" cy="3415030"/>
          </a:xfrm>
          <a:prstGeom prst="rect">
            <a:avLst/>
          </a:prstGeom>
          <a:noFill/>
        </p:spPr>
        <p:txBody>
          <a:bodyPr wrap="square">
            <a:spAutoFit/>
          </a:bodyPr>
          <a:lstStyle/>
          <a:p>
            <a:pPr fontAlgn="auto">
              <a:lnSpc>
                <a:spcPct val="150000"/>
              </a:lnSpc>
            </a:pPr>
            <a:r>
              <a:rPr lang="en-US" sz="2400" b="1" dirty="0">
                <a:solidFill>
                  <a:srgbClr val="094931"/>
                </a:solidFill>
                <a:latin typeface="黑体" panose="02010609060101010101" charset="-122"/>
                <a:ea typeface="黑体" panose="02010609060101010101" charset="-122"/>
                <a:sym typeface="+mn-ea"/>
              </a:rPr>
              <a:t>    3</a:t>
            </a:r>
            <a:r>
              <a:rPr sz="2400" b="1" dirty="0">
                <a:solidFill>
                  <a:srgbClr val="094931"/>
                </a:solidFill>
                <a:latin typeface="黑体" panose="02010609060101010101" charset="-122"/>
                <a:ea typeface="黑体" panose="02010609060101010101" charset="-122"/>
                <a:sym typeface="+mn-ea"/>
              </a:rPr>
              <a:t>.意识形态正面引导和主流文化建设情况，包括宣传党的理论情况，重大主题宣传活动情况，社会主义核心价值观建设情况等；</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a:t>
            </a:r>
            <a:r>
              <a:rPr lang="en-US" sz="2400" b="1" dirty="0">
                <a:solidFill>
                  <a:srgbClr val="094931"/>
                </a:solidFill>
                <a:latin typeface="黑体" panose="02010609060101010101" charset="-122"/>
                <a:ea typeface="黑体" panose="02010609060101010101" charset="-122"/>
                <a:sym typeface="+mn-ea"/>
              </a:rPr>
              <a:t>4</a:t>
            </a:r>
            <a:r>
              <a:rPr sz="2400" b="1" dirty="0">
                <a:solidFill>
                  <a:srgbClr val="094931"/>
                </a:solidFill>
                <a:latin typeface="黑体" panose="02010609060101010101" charset="-122"/>
                <a:ea typeface="黑体" panose="02010609060101010101" charset="-122"/>
                <a:sym typeface="+mn-ea"/>
              </a:rPr>
              <a:t>.意识形态阵地管理和问题处置情况，包括网站、微信、微博等新媒体平台管理情况，网络舆情监控和意识形态引导管理情况，社团管理情况，对意识形态领域问题进行处置情况等。</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Freeform 5"/>
          <p:cNvSpPr/>
          <p:nvPr/>
        </p:nvSpPr>
        <p:spPr>
          <a:xfrm>
            <a:off x="470535" y="2286794"/>
            <a:ext cx="2201466" cy="365522"/>
          </a:xfrm>
          <a:custGeom>
            <a:avLst/>
            <a:gdLst/>
            <a:ahLst/>
            <a:cxnLst>
              <a:cxn ang="0">
                <a:pos x="2147483647" y="0"/>
              </a:cxn>
              <a:cxn ang="0">
                <a:pos x="2147483647" y="0"/>
              </a:cxn>
              <a:cxn ang="0">
                <a:pos x="2147483647" y="2147483647"/>
              </a:cxn>
              <a:cxn ang="0">
                <a:pos x="0" y="2147483647"/>
              </a:cxn>
              <a:cxn ang="0">
                <a:pos x="2147483647" y="0"/>
              </a:cxn>
            </a:cxnLst>
            <a:rect l="0" t="0" r="0" b="0"/>
            <a:pathLst>
              <a:path w="3851" h="633">
                <a:moveTo>
                  <a:pt x="275" y="0"/>
                </a:moveTo>
                <a:lnTo>
                  <a:pt x="3575" y="0"/>
                </a:lnTo>
                <a:lnTo>
                  <a:pt x="3851" y="633"/>
                </a:lnTo>
                <a:lnTo>
                  <a:pt x="0" y="633"/>
                </a:lnTo>
                <a:lnTo>
                  <a:pt x="275" y="0"/>
                </a:lnTo>
                <a:close/>
              </a:path>
            </a:pathLst>
          </a:custGeom>
          <a:solidFill>
            <a:schemeClr val="tx1"/>
          </a:solidFill>
          <a:ln w="9525">
            <a:noFill/>
          </a:ln>
        </p:spPr>
        <p:txBody>
          <a:bodyPr/>
          <a:lstStyle/>
          <a:p>
            <a:endParaRPr lang="zh-CN" altLang="en-US" sz="100"/>
          </a:p>
        </p:txBody>
      </p:sp>
      <p:sp>
        <p:nvSpPr>
          <p:cNvPr id="1048595" name="Rectangle 6"/>
          <p:cNvSpPr/>
          <p:nvPr/>
        </p:nvSpPr>
        <p:spPr>
          <a:xfrm>
            <a:off x="0" y="2523559"/>
            <a:ext cx="12192000" cy="1832372"/>
          </a:xfrm>
          <a:prstGeom prst="rect">
            <a:avLst/>
          </a:prstGeom>
          <a:solidFill>
            <a:srgbClr val="094931"/>
          </a:solidFill>
          <a:ln w="9525" cap="flat" cmpd="sng">
            <a:solidFill>
              <a:srgbClr val="094931"/>
            </a:solidFill>
            <a:prstDash val="solid"/>
            <a:round/>
            <a:headEnd type="none" w="med" len="med"/>
            <a:tailEnd type="none" w="med" len="med"/>
          </a:ln>
        </p:spPr>
        <p:txBody>
          <a:bodyPr lIns="68562" tIns="34281" rIns="68562" bIns="34281" anchor="t"/>
          <a:lstStyle/>
          <a:p>
            <a:endParaRPr lang="zh-CN" altLang="en-US" sz="100" dirty="0"/>
          </a:p>
        </p:txBody>
      </p:sp>
      <p:sp>
        <p:nvSpPr>
          <p:cNvPr id="1048596" name="Rectangle 7"/>
          <p:cNvSpPr/>
          <p:nvPr/>
        </p:nvSpPr>
        <p:spPr>
          <a:xfrm>
            <a:off x="628888" y="2296716"/>
            <a:ext cx="1884760" cy="2015728"/>
          </a:xfrm>
          <a:prstGeom prst="rect">
            <a:avLst/>
          </a:prstGeom>
          <a:solidFill>
            <a:srgbClr val="00796A"/>
          </a:solidFill>
          <a:ln w="9525">
            <a:noFill/>
          </a:ln>
        </p:spPr>
        <p:txBody>
          <a:bodyPr lIns="68562" tIns="34281" rIns="68562" bIns="34281" anchor="t"/>
          <a:lstStyle/>
          <a:p>
            <a:endParaRPr lang="zh-CN" altLang="en-US" sz="100" dirty="0"/>
          </a:p>
        </p:txBody>
      </p:sp>
      <p:sp>
        <p:nvSpPr>
          <p:cNvPr id="1048597" name="TextBox 25"/>
          <p:cNvSpPr txBox="1"/>
          <p:nvPr/>
        </p:nvSpPr>
        <p:spPr>
          <a:xfrm>
            <a:off x="4041776" y="3111958"/>
            <a:ext cx="5671184" cy="528955"/>
          </a:xfrm>
          <a:prstGeom prst="rect">
            <a:avLst/>
          </a:prstGeom>
          <a:noFill/>
          <a:ln w="9525">
            <a:noFill/>
          </a:ln>
        </p:spPr>
        <p:txBody>
          <a:bodyPr wrap="square" lIns="68562" tIns="34281" rIns="68562" bIns="34281" anchor="t">
            <a:spAutoFit/>
          </a:bodyPr>
          <a:lstStyle/>
          <a:p>
            <a:pPr lvl="0" algn="l">
              <a:buClrTx/>
              <a:buSzTx/>
              <a:buFontTx/>
            </a:pPr>
            <a:r>
              <a:rPr lang="zh-CN" altLang="en-US" sz="3000" b="1" dirty="0">
                <a:solidFill>
                  <a:schemeClr val="bg1"/>
                </a:solidFill>
                <a:latin typeface="黑体" panose="02010609060101010101" charset="-122"/>
                <a:ea typeface="黑体" panose="02010609060101010101" charset="-122"/>
                <a:sym typeface="宋体" panose="02010600030101010101" pitchFamily="2" charset="-122"/>
              </a:rPr>
              <a:t>督查方式</a:t>
            </a:r>
            <a:endParaRPr lang="zh-CN" altLang="en-US" sz="3000" b="1" dirty="0">
              <a:solidFill>
                <a:schemeClr val="bg1"/>
              </a:solidFill>
              <a:latin typeface="黑体" panose="02010609060101010101" charset="-122"/>
              <a:ea typeface="黑体" panose="02010609060101010101" charset="-122"/>
              <a:sym typeface="宋体" panose="02010600030101010101" pitchFamily="2" charset="-122"/>
            </a:endParaRPr>
          </a:p>
        </p:txBody>
      </p:sp>
      <p:sp>
        <p:nvSpPr>
          <p:cNvPr id="1048598" name="TextBox 26"/>
          <p:cNvSpPr txBox="1"/>
          <p:nvPr/>
        </p:nvSpPr>
        <p:spPr>
          <a:xfrm>
            <a:off x="1165225" y="2967990"/>
            <a:ext cx="762635" cy="744220"/>
          </a:xfrm>
          <a:prstGeom prst="rect">
            <a:avLst/>
          </a:prstGeom>
          <a:noFill/>
          <a:ln w="9525">
            <a:noFill/>
          </a:ln>
        </p:spPr>
        <p:txBody>
          <a:bodyPr wrap="square" lIns="68562" tIns="34281" rIns="68562" bIns="34281" anchor="t">
            <a:spAutoFit/>
          </a:bodyPr>
          <a:lstStyle/>
          <a:p>
            <a:r>
              <a:rPr lang="zh-CN" altLang="en-US" sz="4400" b="1" dirty="0">
                <a:solidFill>
                  <a:srgbClr val="FFFFFF"/>
                </a:solidFill>
                <a:latin typeface="宋体" panose="02010600030101010101" pitchFamily="2" charset="-122"/>
              </a:rPr>
              <a:t>三</a:t>
            </a:r>
            <a:endParaRPr lang="zh-CN" altLang="en-US" sz="4400" b="1" dirty="0">
              <a:solidFill>
                <a:srgbClr val="FFFFFF"/>
              </a:solidFill>
              <a:latin typeface="宋体" panose="02010600030101010101" pitchFamily="2" charset="-122"/>
            </a:endParaRPr>
          </a:p>
        </p:txBody>
      </p:sp>
      <p:pic>
        <p:nvPicPr>
          <p:cNvPr id="2097155"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督查方式</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439545" y="1343025"/>
            <a:ext cx="9420225" cy="3969385"/>
          </a:xfrm>
          <a:prstGeom prst="rect">
            <a:avLst/>
          </a:prstGeom>
          <a:noFill/>
        </p:spPr>
        <p:txBody>
          <a:bodyPr wrap="square">
            <a:spAutoFit/>
          </a:bodyPr>
          <a:lstStyle/>
          <a:p>
            <a:pPr fontAlgn="auto">
              <a:lnSpc>
                <a:spcPct val="150000"/>
              </a:lnSpc>
            </a:pPr>
            <a:r>
              <a:rPr sz="2400" b="1" dirty="0">
                <a:solidFill>
                  <a:srgbClr val="094931"/>
                </a:solidFill>
                <a:latin typeface="黑体" panose="02010609060101010101" charset="-122"/>
                <a:ea typeface="黑体" panose="02010609060101010101" charset="-122"/>
                <a:sym typeface="+mn-ea"/>
              </a:rPr>
              <a:t>对各党支部进行随机抽查</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1.查看年度意识形态工作总结（可为年度述职报告的一部分）；</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2.依据《中共齐齐哈尔医学院附属第一医院委员会党委意识形态工作责任制实施细则》</a:t>
            </a:r>
            <a:r>
              <a:rPr lang="zh-CN" sz="2400" b="1" dirty="0">
                <a:solidFill>
                  <a:srgbClr val="094931"/>
                </a:solidFill>
                <a:latin typeface="黑体" panose="02010609060101010101" charset="-122"/>
                <a:ea typeface="黑体" panose="02010609060101010101" charset="-122"/>
                <a:sym typeface="+mn-ea"/>
              </a:rPr>
              <a:t>《学院意识形态工作督查考核指标》</a:t>
            </a:r>
            <a:r>
              <a:rPr sz="2400" b="1" dirty="0">
                <a:solidFill>
                  <a:srgbClr val="094931"/>
                </a:solidFill>
                <a:latin typeface="黑体" panose="02010609060101010101" charset="-122"/>
                <a:ea typeface="黑体" panose="02010609060101010101" charset="-122"/>
                <a:sym typeface="+mn-ea"/>
              </a:rPr>
              <a:t>检查</a:t>
            </a:r>
            <a:r>
              <a:rPr lang="zh-CN" sz="2400" b="1" dirty="0">
                <a:solidFill>
                  <a:srgbClr val="094931"/>
                </a:solidFill>
                <a:latin typeface="黑体" panose="02010609060101010101" charset="-122"/>
                <a:ea typeface="黑体" panose="02010609060101010101" charset="-122"/>
                <a:sym typeface="+mn-ea"/>
              </a:rPr>
              <a:t>相关材料</a:t>
            </a:r>
            <a:r>
              <a:rPr sz="2400" b="1" dirty="0">
                <a:solidFill>
                  <a:srgbClr val="094931"/>
                </a:solidFill>
                <a:latin typeface="黑体" panose="02010609060101010101" charset="-122"/>
                <a:ea typeface="黑体" panose="02010609060101010101" charset="-122"/>
                <a:sym typeface="+mn-ea"/>
              </a:rPr>
              <a:t>。如工作制度、高校党支部工作纪实手册、学习培训记录、意识形态领域发现的问题及处置记录、相关图片及音视频资料等；</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3.通过个别谈话了解被督查支部履行意识形态工作责任情况。</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督查方式</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734820" y="2000250"/>
            <a:ext cx="8669020" cy="2306955"/>
          </a:xfrm>
          <a:prstGeom prst="rect">
            <a:avLst/>
          </a:prstGeom>
          <a:noFill/>
        </p:spPr>
        <p:txBody>
          <a:bodyPr wrap="square">
            <a:spAutoFit/>
          </a:bodyPr>
          <a:lstStyle/>
          <a:p>
            <a:pPr fontAlgn="auto">
              <a:lnSpc>
                <a:spcPct val="150000"/>
              </a:lnSpc>
            </a:pPr>
            <a:r>
              <a:rPr sz="2400" b="1" dirty="0">
                <a:solidFill>
                  <a:srgbClr val="094931"/>
                </a:solidFill>
                <a:latin typeface="黑体" panose="02010609060101010101" charset="-122"/>
                <a:ea typeface="黑体" panose="02010609060101010101" charset="-122"/>
                <a:sym typeface="+mn-ea"/>
              </a:rPr>
              <a:t>（二）相关部门座谈</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党委办公室  医院办公室  宣传科  纪委办公室  团委 组织科  </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保卫科  工会  医务部  护理部  人事科  科研科 信息中心</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Freeform 5"/>
          <p:cNvSpPr/>
          <p:nvPr/>
        </p:nvSpPr>
        <p:spPr>
          <a:xfrm>
            <a:off x="470535" y="2286794"/>
            <a:ext cx="2201466" cy="365522"/>
          </a:xfrm>
          <a:custGeom>
            <a:avLst/>
            <a:gdLst/>
            <a:ahLst/>
            <a:cxnLst>
              <a:cxn ang="0">
                <a:pos x="2147483647" y="0"/>
              </a:cxn>
              <a:cxn ang="0">
                <a:pos x="2147483647" y="0"/>
              </a:cxn>
              <a:cxn ang="0">
                <a:pos x="2147483647" y="2147483647"/>
              </a:cxn>
              <a:cxn ang="0">
                <a:pos x="0" y="2147483647"/>
              </a:cxn>
              <a:cxn ang="0">
                <a:pos x="2147483647" y="0"/>
              </a:cxn>
            </a:cxnLst>
            <a:rect l="0" t="0" r="0" b="0"/>
            <a:pathLst>
              <a:path w="3851" h="633">
                <a:moveTo>
                  <a:pt x="275" y="0"/>
                </a:moveTo>
                <a:lnTo>
                  <a:pt x="3575" y="0"/>
                </a:lnTo>
                <a:lnTo>
                  <a:pt x="3851" y="633"/>
                </a:lnTo>
                <a:lnTo>
                  <a:pt x="0" y="633"/>
                </a:lnTo>
                <a:lnTo>
                  <a:pt x="275" y="0"/>
                </a:lnTo>
                <a:close/>
              </a:path>
            </a:pathLst>
          </a:custGeom>
          <a:solidFill>
            <a:schemeClr val="tx1"/>
          </a:solidFill>
          <a:ln w="9525">
            <a:noFill/>
          </a:ln>
        </p:spPr>
        <p:txBody>
          <a:bodyPr/>
          <a:lstStyle/>
          <a:p>
            <a:endParaRPr lang="zh-CN" altLang="en-US" sz="100"/>
          </a:p>
        </p:txBody>
      </p:sp>
      <p:sp>
        <p:nvSpPr>
          <p:cNvPr id="1048595" name="Rectangle 6"/>
          <p:cNvSpPr/>
          <p:nvPr/>
        </p:nvSpPr>
        <p:spPr>
          <a:xfrm>
            <a:off x="0" y="2523559"/>
            <a:ext cx="12192000" cy="1832372"/>
          </a:xfrm>
          <a:prstGeom prst="rect">
            <a:avLst/>
          </a:prstGeom>
          <a:solidFill>
            <a:srgbClr val="094931"/>
          </a:solidFill>
          <a:ln w="9525" cap="flat" cmpd="sng">
            <a:solidFill>
              <a:srgbClr val="094931"/>
            </a:solidFill>
            <a:prstDash val="solid"/>
            <a:round/>
            <a:headEnd type="none" w="med" len="med"/>
            <a:tailEnd type="none" w="med" len="med"/>
          </a:ln>
        </p:spPr>
        <p:txBody>
          <a:bodyPr lIns="68562" tIns="34281" rIns="68562" bIns="34281" anchor="t"/>
          <a:lstStyle/>
          <a:p>
            <a:endParaRPr lang="zh-CN" altLang="en-US" sz="100" dirty="0"/>
          </a:p>
        </p:txBody>
      </p:sp>
      <p:sp>
        <p:nvSpPr>
          <p:cNvPr id="1048596" name="Rectangle 7"/>
          <p:cNvSpPr/>
          <p:nvPr/>
        </p:nvSpPr>
        <p:spPr>
          <a:xfrm>
            <a:off x="628888" y="2296716"/>
            <a:ext cx="1884760" cy="2015728"/>
          </a:xfrm>
          <a:prstGeom prst="rect">
            <a:avLst/>
          </a:prstGeom>
          <a:solidFill>
            <a:srgbClr val="00796A"/>
          </a:solidFill>
          <a:ln w="9525">
            <a:noFill/>
          </a:ln>
        </p:spPr>
        <p:txBody>
          <a:bodyPr lIns="68562" tIns="34281" rIns="68562" bIns="34281" anchor="t"/>
          <a:lstStyle/>
          <a:p>
            <a:endParaRPr lang="zh-CN" altLang="en-US" sz="100" dirty="0"/>
          </a:p>
        </p:txBody>
      </p:sp>
      <p:sp>
        <p:nvSpPr>
          <p:cNvPr id="1048597" name="TextBox 25"/>
          <p:cNvSpPr txBox="1"/>
          <p:nvPr/>
        </p:nvSpPr>
        <p:spPr>
          <a:xfrm>
            <a:off x="4041776" y="3111958"/>
            <a:ext cx="5671184" cy="528955"/>
          </a:xfrm>
          <a:prstGeom prst="rect">
            <a:avLst/>
          </a:prstGeom>
          <a:noFill/>
          <a:ln w="9525">
            <a:noFill/>
          </a:ln>
        </p:spPr>
        <p:txBody>
          <a:bodyPr wrap="square" lIns="68562" tIns="34281" rIns="68562" bIns="34281" anchor="t">
            <a:spAutoFit/>
          </a:bodyPr>
          <a:lstStyle/>
          <a:p>
            <a:pPr lvl="0" algn="l">
              <a:buClrTx/>
              <a:buSzTx/>
              <a:buFontTx/>
            </a:pPr>
            <a:r>
              <a:rPr lang="zh-CN" altLang="en-US" sz="3000" b="1" dirty="0">
                <a:solidFill>
                  <a:schemeClr val="bg1"/>
                </a:solidFill>
                <a:latin typeface="黑体" panose="02010609060101010101" charset="-122"/>
                <a:ea typeface="黑体" panose="02010609060101010101" charset="-122"/>
                <a:sym typeface="宋体" panose="02010600030101010101" pitchFamily="2" charset="-122"/>
              </a:rPr>
              <a:t>督查结果运用</a:t>
            </a:r>
            <a:endParaRPr lang="zh-CN" altLang="en-US" sz="3000" b="1" dirty="0">
              <a:solidFill>
                <a:schemeClr val="bg1"/>
              </a:solidFill>
              <a:latin typeface="黑体" panose="02010609060101010101" charset="-122"/>
              <a:ea typeface="黑体" panose="02010609060101010101" charset="-122"/>
              <a:sym typeface="宋体" panose="02010600030101010101" pitchFamily="2" charset="-122"/>
            </a:endParaRPr>
          </a:p>
        </p:txBody>
      </p:sp>
      <p:sp>
        <p:nvSpPr>
          <p:cNvPr id="1048598" name="TextBox 26"/>
          <p:cNvSpPr txBox="1"/>
          <p:nvPr/>
        </p:nvSpPr>
        <p:spPr>
          <a:xfrm>
            <a:off x="1165225" y="2967990"/>
            <a:ext cx="762635" cy="744220"/>
          </a:xfrm>
          <a:prstGeom prst="rect">
            <a:avLst/>
          </a:prstGeom>
          <a:noFill/>
          <a:ln w="9525">
            <a:noFill/>
          </a:ln>
        </p:spPr>
        <p:txBody>
          <a:bodyPr wrap="square" lIns="68562" tIns="34281" rIns="68562" bIns="34281" anchor="t">
            <a:spAutoFit/>
          </a:bodyPr>
          <a:lstStyle/>
          <a:p>
            <a:r>
              <a:rPr lang="zh-CN" altLang="en-US" sz="4400" b="1" dirty="0">
                <a:solidFill>
                  <a:srgbClr val="FFFFFF"/>
                </a:solidFill>
                <a:latin typeface="宋体" panose="02010600030101010101" pitchFamily="2" charset="-122"/>
              </a:rPr>
              <a:t>四</a:t>
            </a:r>
            <a:endParaRPr lang="zh-CN" altLang="en-US" sz="4400" b="1" dirty="0">
              <a:solidFill>
                <a:srgbClr val="FFFFFF"/>
              </a:solidFill>
              <a:latin typeface="宋体" panose="02010600030101010101" pitchFamily="2" charset="-122"/>
            </a:endParaRPr>
          </a:p>
        </p:txBody>
      </p:sp>
      <p:pic>
        <p:nvPicPr>
          <p:cNvPr id="2097155"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督查结果运用</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439545" y="1838325"/>
            <a:ext cx="9420225" cy="2861310"/>
          </a:xfrm>
          <a:prstGeom prst="rect">
            <a:avLst/>
          </a:prstGeom>
          <a:noFill/>
        </p:spPr>
        <p:txBody>
          <a:bodyPr wrap="square">
            <a:spAutoFit/>
          </a:bodyPr>
          <a:lstStyle/>
          <a:p>
            <a:pPr fontAlgn="auto">
              <a:lnSpc>
                <a:spcPct val="150000"/>
              </a:lnSpc>
            </a:pPr>
            <a:r>
              <a:rPr lang="en-US" sz="2400" b="1" dirty="0">
                <a:solidFill>
                  <a:srgbClr val="094931"/>
                </a:solidFill>
                <a:latin typeface="黑体" panose="02010609060101010101" charset="-122"/>
                <a:ea typeface="黑体" panose="02010609060101010101" charset="-122"/>
                <a:sym typeface="+mn-ea"/>
              </a:rPr>
              <a:t>    </a:t>
            </a:r>
            <a:r>
              <a:rPr sz="2400" b="1" dirty="0">
                <a:solidFill>
                  <a:srgbClr val="094931"/>
                </a:solidFill>
                <a:latin typeface="黑体" panose="02010609060101010101" charset="-122"/>
                <a:ea typeface="黑体" panose="02010609060101010101" charset="-122"/>
                <a:sym typeface="+mn-ea"/>
              </a:rPr>
              <a:t>1.在综合各党支部督查情况的基础上，最后形成全院落实意识形态工作责任制督查情况报告。</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2.将督查情况结合平时掌握情况汇总形成综合年度总结报告。</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3.综合考核结果作为综合评价党支部书记及相关科室的重要内容，作为干部选拔任用和奖惩的参考。</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Freeform 5"/>
          <p:cNvSpPr/>
          <p:nvPr/>
        </p:nvSpPr>
        <p:spPr>
          <a:xfrm>
            <a:off x="470535" y="2286794"/>
            <a:ext cx="2201466" cy="365522"/>
          </a:xfrm>
          <a:custGeom>
            <a:avLst/>
            <a:gdLst/>
            <a:ahLst/>
            <a:cxnLst>
              <a:cxn ang="0">
                <a:pos x="2147483647" y="0"/>
              </a:cxn>
              <a:cxn ang="0">
                <a:pos x="2147483647" y="0"/>
              </a:cxn>
              <a:cxn ang="0">
                <a:pos x="2147483647" y="2147483647"/>
              </a:cxn>
              <a:cxn ang="0">
                <a:pos x="0" y="2147483647"/>
              </a:cxn>
              <a:cxn ang="0">
                <a:pos x="2147483647" y="0"/>
              </a:cxn>
            </a:cxnLst>
            <a:rect l="0" t="0" r="0" b="0"/>
            <a:pathLst>
              <a:path w="3851" h="633">
                <a:moveTo>
                  <a:pt x="275" y="0"/>
                </a:moveTo>
                <a:lnTo>
                  <a:pt x="3575" y="0"/>
                </a:lnTo>
                <a:lnTo>
                  <a:pt x="3851" y="633"/>
                </a:lnTo>
                <a:lnTo>
                  <a:pt x="0" y="633"/>
                </a:lnTo>
                <a:lnTo>
                  <a:pt x="275" y="0"/>
                </a:lnTo>
                <a:close/>
              </a:path>
            </a:pathLst>
          </a:custGeom>
          <a:solidFill>
            <a:schemeClr val="tx1"/>
          </a:solidFill>
          <a:ln w="9525">
            <a:noFill/>
          </a:ln>
        </p:spPr>
        <p:txBody>
          <a:bodyPr/>
          <a:lstStyle/>
          <a:p>
            <a:endParaRPr lang="zh-CN" altLang="en-US" sz="100"/>
          </a:p>
        </p:txBody>
      </p:sp>
      <p:sp>
        <p:nvSpPr>
          <p:cNvPr id="1048595" name="Rectangle 6"/>
          <p:cNvSpPr/>
          <p:nvPr/>
        </p:nvSpPr>
        <p:spPr>
          <a:xfrm>
            <a:off x="0" y="2523559"/>
            <a:ext cx="12192000" cy="1832372"/>
          </a:xfrm>
          <a:prstGeom prst="rect">
            <a:avLst/>
          </a:prstGeom>
          <a:solidFill>
            <a:srgbClr val="094931"/>
          </a:solidFill>
          <a:ln w="9525" cap="flat" cmpd="sng">
            <a:solidFill>
              <a:srgbClr val="094931"/>
            </a:solidFill>
            <a:prstDash val="solid"/>
            <a:round/>
            <a:headEnd type="none" w="med" len="med"/>
            <a:tailEnd type="none" w="med" len="med"/>
          </a:ln>
        </p:spPr>
        <p:txBody>
          <a:bodyPr lIns="68562" tIns="34281" rIns="68562" bIns="34281" anchor="t"/>
          <a:lstStyle/>
          <a:p>
            <a:endParaRPr lang="zh-CN" altLang="en-US" sz="100" dirty="0"/>
          </a:p>
        </p:txBody>
      </p:sp>
      <p:sp>
        <p:nvSpPr>
          <p:cNvPr id="1048596" name="Rectangle 7"/>
          <p:cNvSpPr/>
          <p:nvPr/>
        </p:nvSpPr>
        <p:spPr>
          <a:xfrm>
            <a:off x="628888" y="2296716"/>
            <a:ext cx="1884760" cy="2015728"/>
          </a:xfrm>
          <a:prstGeom prst="rect">
            <a:avLst/>
          </a:prstGeom>
          <a:solidFill>
            <a:srgbClr val="00796A"/>
          </a:solidFill>
          <a:ln w="9525">
            <a:noFill/>
          </a:ln>
        </p:spPr>
        <p:txBody>
          <a:bodyPr lIns="68562" tIns="34281" rIns="68562" bIns="34281" anchor="t"/>
          <a:lstStyle/>
          <a:p>
            <a:endParaRPr lang="zh-CN" altLang="en-US" sz="100" dirty="0"/>
          </a:p>
        </p:txBody>
      </p:sp>
      <p:sp>
        <p:nvSpPr>
          <p:cNvPr id="1048597" name="TextBox 25"/>
          <p:cNvSpPr txBox="1"/>
          <p:nvPr/>
        </p:nvSpPr>
        <p:spPr>
          <a:xfrm>
            <a:off x="4041776" y="3111958"/>
            <a:ext cx="5671184" cy="528955"/>
          </a:xfrm>
          <a:prstGeom prst="rect">
            <a:avLst/>
          </a:prstGeom>
          <a:noFill/>
          <a:ln w="9525">
            <a:noFill/>
          </a:ln>
        </p:spPr>
        <p:txBody>
          <a:bodyPr wrap="square" lIns="68562" tIns="34281" rIns="68562" bIns="34281" anchor="t">
            <a:spAutoFit/>
          </a:bodyPr>
          <a:lstStyle/>
          <a:p>
            <a:pPr lvl="0" algn="l">
              <a:buClrTx/>
              <a:buSzTx/>
              <a:buFontTx/>
            </a:pPr>
            <a:r>
              <a:rPr lang="zh-CN" altLang="en-US" sz="3000" b="1" dirty="0">
                <a:solidFill>
                  <a:schemeClr val="bg1"/>
                </a:solidFill>
                <a:latin typeface="黑体" panose="02010609060101010101" charset="-122"/>
                <a:ea typeface="黑体" panose="02010609060101010101" charset="-122"/>
                <a:sym typeface="宋体" panose="02010600030101010101" pitchFamily="2" charset="-122"/>
              </a:rPr>
              <a:t>相关要求</a:t>
            </a:r>
            <a:endParaRPr lang="zh-CN" altLang="en-US" sz="3000" b="1" dirty="0">
              <a:solidFill>
                <a:schemeClr val="bg1"/>
              </a:solidFill>
              <a:latin typeface="黑体" panose="02010609060101010101" charset="-122"/>
              <a:ea typeface="黑体" panose="02010609060101010101" charset="-122"/>
              <a:sym typeface="宋体" panose="02010600030101010101" pitchFamily="2" charset="-122"/>
            </a:endParaRPr>
          </a:p>
        </p:txBody>
      </p:sp>
      <p:sp>
        <p:nvSpPr>
          <p:cNvPr id="1048598" name="TextBox 26"/>
          <p:cNvSpPr txBox="1"/>
          <p:nvPr/>
        </p:nvSpPr>
        <p:spPr>
          <a:xfrm>
            <a:off x="1165225" y="2967990"/>
            <a:ext cx="762635" cy="744220"/>
          </a:xfrm>
          <a:prstGeom prst="rect">
            <a:avLst/>
          </a:prstGeom>
          <a:noFill/>
          <a:ln w="9525">
            <a:noFill/>
          </a:ln>
        </p:spPr>
        <p:txBody>
          <a:bodyPr wrap="square" lIns="68562" tIns="34281" rIns="68562" bIns="34281" anchor="t">
            <a:spAutoFit/>
          </a:bodyPr>
          <a:lstStyle/>
          <a:p>
            <a:r>
              <a:rPr lang="zh-CN" altLang="en-US" sz="4400" b="1" dirty="0">
                <a:solidFill>
                  <a:srgbClr val="FFFFFF"/>
                </a:solidFill>
                <a:latin typeface="宋体" panose="02010600030101010101" pitchFamily="2" charset="-122"/>
              </a:rPr>
              <a:t>五</a:t>
            </a:r>
            <a:endParaRPr lang="zh-CN" altLang="en-US" sz="4400" b="1" dirty="0">
              <a:solidFill>
                <a:srgbClr val="FFFFFF"/>
              </a:solidFill>
              <a:latin typeface="宋体" panose="02010600030101010101" pitchFamily="2" charset="-122"/>
            </a:endParaRPr>
          </a:p>
        </p:txBody>
      </p:sp>
      <p:pic>
        <p:nvPicPr>
          <p:cNvPr id="2097155"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3" name="文本框 1"/>
          <p:cNvSpPr txBox="1"/>
          <p:nvPr/>
        </p:nvSpPr>
        <p:spPr>
          <a:xfrm>
            <a:off x="2825117" y="165736"/>
            <a:ext cx="9202655" cy="829945"/>
          </a:xfrm>
          <a:prstGeom prst="rect">
            <a:avLst/>
          </a:prstGeom>
          <a:noFill/>
          <a:ln w="9525">
            <a:noFill/>
          </a:ln>
        </p:spPr>
        <p:txBody>
          <a:bodyPr wrap="square" anchor="t">
            <a:spAutoFit/>
          </a:bodyPr>
          <a:lstStyle/>
          <a:p>
            <a:r>
              <a:rPr lang="zh-CN" altLang="zh-CN" sz="2400" b="1" dirty="0">
                <a:solidFill>
                  <a:srgbClr val="094931"/>
                </a:solidFill>
                <a:latin typeface="黑体" panose="02010609060101010101" charset="-122"/>
                <a:ea typeface="黑体" panose="02010609060101010101" charset="-122"/>
              </a:rPr>
              <a:t>相关要求</a:t>
            </a:r>
            <a:endParaRPr lang="zh-CN" altLang="zh-CN" sz="2400" b="1" dirty="0">
              <a:solidFill>
                <a:srgbClr val="094931"/>
              </a:solidFill>
              <a:latin typeface="黑体" panose="02010609060101010101" charset="-122"/>
              <a:ea typeface="黑体" panose="02010609060101010101" charset="-122"/>
            </a:endParaRPr>
          </a:p>
          <a:p>
            <a:pPr>
              <a:buClrTx/>
              <a:buSzTx/>
              <a:buFontTx/>
            </a:pPr>
            <a:endParaRPr lang="zh-CN" altLang="en-US" sz="2400" b="1" dirty="0">
              <a:solidFill>
                <a:srgbClr val="094931"/>
              </a:solidFill>
              <a:latin typeface="黑体" panose="02010609060101010101" charset="-122"/>
              <a:ea typeface="黑体" panose="02010609060101010101" charset="-122"/>
            </a:endParaRPr>
          </a:p>
        </p:txBody>
      </p:sp>
      <p:sp>
        <p:nvSpPr>
          <p:cNvPr id="5" name="文本框 4"/>
          <p:cNvSpPr txBox="1"/>
          <p:nvPr/>
        </p:nvSpPr>
        <p:spPr>
          <a:xfrm>
            <a:off x="1649095" y="2019300"/>
            <a:ext cx="8458200" cy="2861310"/>
          </a:xfrm>
          <a:prstGeom prst="rect">
            <a:avLst/>
          </a:prstGeom>
          <a:noFill/>
        </p:spPr>
        <p:txBody>
          <a:bodyPr wrap="square">
            <a:spAutoFit/>
          </a:bodyPr>
          <a:lstStyle/>
          <a:p>
            <a:pPr fontAlgn="auto">
              <a:lnSpc>
                <a:spcPct val="150000"/>
              </a:lnSpc>
            </a:pPr>
            <a:r>
              <a:rPr lang="en-US" sz="2400" b="1" dirty="0">
                <a:solidFill>
                  <a:srgbClr val="094931"/>
                </a:solidFill>
                <a:latin typeface="黑体" panose="02010609060101010101" charset="-122"/>
                <a:ea typeface="黑体" panose="02010609060101010101" charset="-122"/>
                <a:sym typeface="+mn-ea"/>
              </a:rPr>
              <a:t>    </a:t>
            </a:r>
            <a:r>
              <a:rPr sz="2400" b="1" dirty="0">
                <a:solidFill>
                  <a:srgbClr val="094931"/>
                </a:solidFill>
                <a:latin typeface="黑体" panose="02010609060101010101" charset="-122"/>
                <a:ea typeface="黑体" panose="02010609060101010101" charset="-122"/>
                <a:sym typeface="+mn-ea"/>
              </a:rPr>
              <a:t>1.各党支部书记是第一责任人，要高度重视，亲自部署，亲自把关，促进各项工作的完善，达到以查促建的目的；</a:t>
            </a: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    2.各党支部要认真对照测评标准做好自查工作，并按照学院检查各项指标体系提供支撑材料（时间跨度为2025年1月至2025年12月）。</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5" name="文本框 4"/>
          <p:cNvSpPr txBox="1"/>
          <p:nvPr/>
        </p:nvSpPr>
        <p:spPr>
          <a:xfrm>
            <a:off x="2058035" y="1281430"/>
            <a:ext cx="8458200" cy="3969385"/>
          </a:xfrm>
          <a:prstGeom prst="rect">
            <a:avLst/>
          </a:prstGeom>
          <a:noFill/>
        </p:spPr>
        <p:txBody>
          <a:bodyPr wrap="square">
            <a:spAutoFit/>
          </a:bodyPr>
          <a:lstStyle/>
          <a:p>
            <a:pPr algn="ctr" fontAlgn="auto">
              <a:lnSpc>
                <a:spcPct val="150000"/>
              </a:lnSpc>
            </a:pPr>
            <a:r>
              <a:rPr lang="zh-CN" sz="2400" b="1" dirty="0">
                <a:solidFill>
                  <a:srgbClr val="094931"/>
                </a:solidFill>
                <a:latin typeface="黑体" panose="02010609060101010101" charset="-122"/>
                <a:ea typeface="黑体" panose="02010609060101010101" charset="-122"/>
                <a:sym typeface="+mn-ea"/>
              </a:rPr>
              <a:t>通知已上传医院网站</a:t>
            </a:r>
            <a:endParaRPr lang="zh-CN" sz="2400" b="1" dirty="0">
              <a:solidFill>
                <a:srgbClr val="094931"/>
              </a:solidFill>
              <a:latin typeface="黑体" panose="02010609060101010101" charset="-122"/>
              <a:ea typeface="黑体" panose="02010609060101010101" charset="-122"/>
              <a:sym typeface="+mn-ea"/>
            </a:endParaRPr>
          </a:p>
          <a:p>
            <a:pPr algn="ctr" fontAlgn="auto">
              <a:lnSpc>
                <a:spcPct val="150000"/>
              </a:lnSpc>
            </a:pPr>
            <a:r>
              <a:rPr lang="zh-CN" sz="2400" b="1" dirty="0">
                <a:solidFill>
                  <a:srgbClr val="094931"/>
                </a:solidFill>
                <a:latin typeface="黑体" panose="02010609060101010101" charset="-122"/>
                <a:ea typeface="黑体" panose="02010609060101010101" charset="-122"/>
                <a:sym typeface="+mn-ea"/>
              </a:rPr>
              <a:t>医院网站</a:t>
            </a:r>
            <a:r>
              <a:rPr lang="en-US" altLang="zh-CN" sz="2400" b="1" dirty="0">
                <a:solidFill>
                  <a:srgbClr val="094931"/>
                </a:solidFill>
                <a:latin typeface="黑体" panose="02010609060101010101" charset="-122"/>
                <a:ea typeface="黑体" panose="02010609060101010101" charset="-122"/>
                <a:sym typeface="+mn-ea"/>
              </a:rPr>
              <a:t>-</a:t>
            </a:r>
            <a:r>
              <a:rPr lang="zh-CN" altLang="en-US" sz="2400" b="1" dirty="0">
                <a:solidFill>
                  <a:srgbClr val="094931"/>
                </a:solidFill>
                <a:latin typeface="黑体" panose="02010609060101010101" charset="-122"/>
                <a:ea typeface="黑体" panose="02010609060101010101" charset="-122"/>
                <a:sym typeface="+mn-ea"/>
              </a:rPr>
              <a:t>党建园地</a:t>
            </a:r>
            <a:r>
              <a:rPr lang="en-US" altLang="zh-CN" sz="2400" b="1" dirty="0">
                <a:solidFill>
                  <a:srgbClr val="094931"/>
                </a:solidFill>
                <a:latin typeface="黑体" panose="02010609060101010101" charset="-122"/>
                <a:ea typeface="黑体" panose="02010609060101010101" charset="-122"/>
                <a:sym typeface="+mn-ea"/>
              </a:rPr>
              <a:t>-</a:t>
            </a:r>
            <a:r>
              <a:rPr lang="zh-CN" altLang="en-US" sz="2400" b="1" dirty="0">
                <a:solidFill>
                  <a:srgbClr val="094931"/>
                </a:solidFill>
                <a:latin typeface="黑体" panose="02010609060101010101" charset="-122"/>
                <a:ea typeface="黑体" panose="02010609060101010101" charset="-122"/>
                <a:sym typeface="+mn-ea"/>
              </a:rPr>
              <a:t>院内通知</a:t>
            </a:r>
            <a:endParaRPr lang="zh-CN" altLang="en-US" sz="2400" b="1" dirty="0">
              <a:solidFill>
                <a:srgbClr val="094931"/>
              </a:solidFill>
              <a:latin typeface="黑体" panose="02010609060101010101" charset="-122"/>
              <a:ea typeface="黑体" panose="02010609060101010101" charset="-122"/>
              <a:sym typeface="+mn-ea"/>
            </a:endParaRPr>
          </a:p>
          <a:p>
            <a:pPr algn="ctr" fontAlgn="auto">
              <a:lnSpc>
                <a:spcPct val="150000"/>
              </a:lnSpc>
            </a:pPr>
            <a:endParaRPr sz="2400" b="1" dirty="0">
              <a:solidFill>
                <a:srgbClr val="094931"/>
              </a:solidFill>
              <a:latin typeface="黑体" panose="02010609060101010101" charset="-122"/>
              <a:ea typeface="黑体" panose="02010609060101010101" charset="-122"/>
              <a:sym typeface="+mn-ea"/>
            </a:endParaRPr>
          </a:p>
          <a:p>
            <a:pPr fontAlgn="auto">
              <a:lnSpc>
                <a:spcPct val="150000"/>
              </a:lnSpc>
            </a:pPr>
            <a:r>
              <a:rPr sz="2400" b="1" dirty="0">
                <a:solidFill>
                  <a:srgbClr val="094931"/>
                </a:solidFill>
                <a:latin typeface="黑体" panose="02010609060101010101" charset="-122"/>
                <a:ea typeface="黑体" panose="02010609060101010101" charset="-122"/>
                <a:sym typeface="+mn-ea"/>
              </a:rPr>
              <a:t>关于开展2025年度意识形态工作责任制落实情况专项督查的通知  https://www.qqhryxyfsdyyy.org.cn/2025/0923/c4728a195387/page.htm</a:t>
            </a:r>
            <a:endParaRPr sz="2400" b="1" dirty="0">
              <a:solidFill>
                <a:srgbClr val="094931"/>
              </a:solidFill>
              <a:latin typeface="黑体" panose="02010609060101010101" charset="-122"/>
              <a:ea typeface="黑体" panose="02010609060101010101" charset="-122"/>
              <a:sym typeface="+mn-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微信图片_20190916194950"/>
          <p:cNvPicPr>
            <a:picLocks noChangeAspect="1"/>
          </p:cNvPicPr>
          <p:nvPr/>
        </p:nvPicPr>
        <p:blipFill>
          <a:blip r:embed="rId1" cstate="print"/>
          <a:stretch>
            <a:fillRect/>
          </a:stretch>
        </p:blipFill>
        <p:spPr>
          <a:xfrm>
            <a:off x="164228" y="137479"/>
            <a:ext cx="1465484" cy="1447481"/>
          </a:xfrm>
          <a:prstGeom prst="rect">
            <a:avLst/>
          </a:prstGeom>
          <a:noFill/>
          <a:ln w="9525">
            <a:noFill/>
          </a:ln>
        </p:spPr>
      </p:pic>
      <p:sp>
        <p:nvSpPr>
          <p:cNvPr id="4" name="文本框 3"/>
          <p:cNvSpPr txBox="1"/>
          <p:nvPr/>
        </p:nvSpPr>
        <p:spPr>
          <a:xfrm>
            <a:off x="2776220" y="2498725"/>
            <a:ext cx="6638925" cy="1861185"/>
          </a:xfrm>
          <a:prstGeom prst="rect">
            <a:avLst/>
          </a:prstGeom>
          <a:noFill/>
        </p:spPr>
        <p:txBody>
          <a:bodyPr wrap="square">
            <a:spAutoFit/>
          </a:bodyPr>
          <a:p>
            <a:pPr indent="408305" algn="just"/>
            <a:r>
              <a:rPr lang="zh-CN" altLang="en-US" sz="11500" kern="100" dirty="0">
                <a:solidFill>
                  <a:srgbClr val="094931"/>
                </a:solidFill>
                <a:latin typeface="黑体" panose="02010609060101010101" charset="-122"/>
                <a:ea typeface="黑体" panose="02010609060101010101" charset="-122"/>
              </a:rPr>
              <a:t>谢</a:t>
            </a:r>
            <a:r>
              <a:rPr lang="en-US" altLang="zh-CN" sz="11500" kern="100" dirty="0">
                <a:solidFill>
                  <a:srgbClr val="094931"/>
                </a:solidFill>
                <a:latin typeface="黑体" panose="02010609060101010101" charset="-122"/>
                <a:ea typeface="黑体" panose="02010609060101010101" charset="-122"/>
              </a:rPr>
              <a:t>  </a:t>
            </a:r>
            <a:r>
              <a:rPr lang="zh-CN" altLang="en-US" sz="11500" kern="100" dirty="0">
                <a:solidFill>
                  <a:srgbClr val="094931"/>
                </a:solidFill>
                <a:latin typeface="黑体" panose="02010609060101010101" charset="-122"/>
                <a:ea typeface="黑体" panose="02010609060101010101" charset="-122"/>
              </a:rPr>
              <a:t>谢</a:t>
            </a:r>
            <a:endParaRPr lang="zh-CN" altLang="en-US" sz="11500" kern="100" dirty="0">
              <a:solidFill>
                <a:srgbClr val="094931"/>
              </a:solidFill>
              <a:latin typeface="黑体" panose="02010609060101010101" charset="-122"/>
              <a:ea typeface="黑体" panose="02010609060101010101" charset="-122"/>
            </a:endParaRPr>
          </a:p>
        </p:txBody>
      </p:sp>
    </p:spTree>
  </p:cSld>
  <p:clrMapOvr>
    <a:masterClrMapping/>
  </p:clrMapOvr>
  <p:transition/>
</p:sld>
</file>

<file path=ppt/tags/tag1.xml><?xml version="1.0" encoding="utf-8"?>
<p:tagLst xmlns:p="http://schemas.openxmlformats.org/presentationml/2006/main">
  <p:tag name="COMMONDATA" val="eyJoZGlkIjoiMjY1NDI5ZWQxYjczYWY2NDAxOGJmMzFmZmExMjgyYmYifQ=="/>
  <p:tag name="KSO_WPP_MARK_KEY" val="cc9ed8ea-98c4-40e9-bbdd-aa3562988f4f"/>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1196</Words>
  <Application>WPS 演示</Application>
  <PresentationFormat>宽屏</PresentationFormat>
  <Paragraphs>87</Paragraphs>
  <Slides>17</Slides>
  <Notes>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17</vt:i4>
      </vt:variant>
    </vt:vector>
  </HeadingPairs>
  <TitlesOfParts>
    <vt:vector size="28" baseType="lpstr">
      <vt:lpstr>Arial</vt:lpstr>
      <vt:lpstr>宋体</vt:lpstr>
      <vt:lpstr>Wingdings</vt:lpstr>
      <vt:lpstr>微软雅黑</vt:lpstr>
      <vt:lpstr>黑体</vt:lpstr>
      <vt:lpstr>Calibri</vt:lpstr>
      <vt:lpstr>Arial Unicode MS</vt:lpstr>
      <vt:lpstr>Calibri Light</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西瓜</cp:lastModifiedBy>
  <cp:revision>364</cp:revision>
  <dcterms:created xsi:type="dcterms:W3CDTF">2021-04-08T23:43:00Z</dcterms:created>
  <dcterms:modified xsi:type="dcterms:W3CDTF">2025-09-24T01:52:39Z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D9E5FFEC469E4DEE938EE2FF0834B5F6</vt:lpwstr>
  </property>
  <property fmtid="{D5CDD505-2E9C-101B-9397-08002B2CF9AE}" pid="4" name="KSOSaveFontToCloudKey">
    <vt:lpwstr>460166746_embed</vt:lpwstr>
  </property>
</Properties>
</file>